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2"/>
  </p:notesMasterIdLst>
  <p:handoutMasterIdLst>
    <p:handoutMasterId r:id="rId23"/>
  </p:handoutMasterIdLst>
  <p:sldIdLst>
    <p:sldId id="256" r:id="rId5"/>
    <p:sldId id="285" r:id="rId6"/>
    <p:sldId id="278" r:id="rId7"/>
    <p:sldId id="289" r:id="rId8"/>
    <p:sldId id="287" r:id="rId9"/>
    <p:sldId id="284" r:id="rId10"/>
    <p:sldId id="260" r:id="rId11"/>
    <p:sldId id="261" r:id="rId12"/>
    <p:sldId id="291" r:id="rId13"/>
    <p:sldId id="264" r:id="rId14"/>
    <p:sldId id="292" r:id="rId15"/>
    <p:sldId id="293" r:id="rId16"/>
    <p:sldId id="294" r:id="rId17"/>
    <p:sldId id="290" r:id="rId18"/>
    <p:sldId id="267" r:id="rId19"/>
    <p:sldId id="283" r:id="rId20"/>
    <p:sldId id="28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28" userDrawn="1">
          <p15:clr>
            <a:srgbClr val="A4A3A4"/>
          </p15:clr>
        </p15:guide>
        <p15:guide id="2" orient="horz" pos="9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98B5"/>
    <a:srgbClr val="A6C9E8"/>
    <a:srgbClr val="EEF2F8"/>
    <a:srgbClr val="CCCEDF"/>
    <a:srgbClr val="BAC4CA"/>
    <a:srgbClr val="D4E5F4"/>
    <a:srgbClr val="8EBAE2"/>
    <a:srgbClr val="CADFF2"/>
    <a:srgbClr val="2867A0"/>
    <a:srgbClr val="3483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3595" autoAdjust="0"/>
  </p:normalViewPr>
  <p:slideViewPr>
    <p:cSldViewPr snapToGrid="0">
      <p:cViewPr varScale="1">
        <p:scale>
          <a:sx n="103" d="100"/>
          <a:sy n="103" d="100"/>
        </p:scale>
        <p:origin x="138" y="348"/>
      </p:cViewPr>
      <p:guideLst>
        <p:guide pos="4128"/>
        <p:guide orient="horz" pos="960"/>
      </p:guideLst>
    </p:cSldViewPr>
  </p:slideViewPr>
  <p:outlineViewPr>
    <p:cViewPr>
      <p:scale>
        <a:sx n="33" d="100"/>
        <a:sy n="33" d="100"/>
      </p:scale>
      <p:origin x="0" y="-4027"/>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65" d="100"/>
          <a:sy n="65" d="100"/>
        </p:scale>
        <p:origin x="2299"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6E6020-4209-49A3-9DC4-18264096E7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7797462-F1DD-4E64-BC14-F17A0F34B5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32FC57-E1F8-4F59-A87C-2833007EAF57}" type="datetimeFigureOut">
              <a:rPr lang="en-US" smtClean="0"/>
              <a:t>7/25/2022</a:t>
            </a:fld>
            <a:endParaRPr lang="en-US"/>
          </a:p>
        </p:txBody>
      </p:sp>
      <p:sp>
        <p:nvSpPr>
          <p:cNvPr id="4" name="Footer Placeholder 3">
            <a:extLst>
              <a:ext uri="{FF2B5EF4-FFF2-40B4-BE49-F238E27FC236}">
                <a16:creationId xmlns:a16="http://schemas.microsoft.com/office/drawing/2014/main" id="{8075F0E3-AC70-4B5A-BCEB-9E3C021C86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48F68B5-925F-4468-95B3-EA77C29C342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8A06BE-7519-4B21-9E1D-AE6D6E69C38F}" type="slidenum">
              <a:rPr lang="en-US" smtClean="0"/>
              <a:t>‹#›</a:t>
            </a:fld>
            <a:endParaRPr lang="en-US"/>
          </a:p>
        </p:txBody>
      </p:sp>
    </p:spTree>
    <p:extLst>
      <p:ext uri="{BB962C8B-B14F-4D97-AF65-F5344CB8AC3E}">
        <p14:creationId xmlns:p14="http://schemas.microsoft.com/office/powerpoint/2010/main" val="21573830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8ACAC0-59EA-4916-9995-398D6BEB88C3}" type="datetimeFigureOut">
              <a:rPr lang="en-US" smtClean="0"/>
              <a:t>7/25/2022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9B2C62-FE30-453D-946B-754E9E42C845}" type="slidenum">
              <a:rPr lang="en-US" smtClean="0"/>
              <a:t>‹#›</a:t>
            </a:fld>
            <a:endParaRPr lang="en-US"/>
          </a:p>
        </p:txBody>
      </p:sp>
    </p:spTree>
    <p:extLst>
      <p:ext uri="{BB962C8B-B14F-4D97-AF65-F5344CB8AC3E}">
        <p14:creationId xmlns:p14="http://schemas.microsoft.com/office/powerpoint/2010/main" val="2922326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 spacing + Page numbers</a:t>
            </a:r>
          </a:p>
        </p:txBody>
      </p:sp>
      <p:sp>
        <p:nvSpPr>
          <p:cNvPr id="4" name="Slide Number Placeholder 3"/>
          <p:cNvSpPr>
            <a:spLocks noGrp="1"/>
          </p:cNvSpPr>
          <p:nvPr>
            <p:ph type="sldNum" sz="quarter" idx="5"/>
          </p:nvPr>
        </p:nvSpPr>
        <p:spPr/>
        <p:txBody>
          <a:bodyPr/>
          <a:lstStyle/>
          <a:p>
            <a:fld id="{5A9B2C62-FE30-453D-946B-754E9E42C845}" type="slidenum">
              <a:rPr lang="en-US" smtClean="0"/>
              <a:t>1</a:t>
            </a:fld>
            <a:endParaRPr lang="en-US"/>
          </a:p>
        </p:txBody>
      </p:sp>
    </p:spTree>
    <p:extLst>
      <p:ext uri="{BB962C8B-B14F-4D97-AF65-F5344CB8AC3E}">
        <p14:creationId xmlns:p14="http://schemas.microsoft.com/office/powerpoint/2010/main" val="1777375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2"/>
        </a:solidFill>
        <a:effectLst/>
      </p:bgPr>
    </p:bg>
    <p:spTree>
      <p:nvGrpSpPr>
        <p:cNvPr id="1" name=""/>
        <p:cNvGrpSpPr/>
        <p:nvPr/>
      </p:nvGrpSpPr>
      <p:grpSpPr>
        <a:xfrm>
          <a:off x="0" y="0"/>
          <a:ext cx="0" cy="0"/>
          <a:chOff x="0" y="0"/>
          <a:chExt cx="0" cy="0"/>
        </a:xfrm>
      </p:grpSpPr>
      <p:sp>
        <p:nvSpPr>
          <p:cNvPr id="12" name="Text Placeholder 21">
            <a:extLst>
              <a:ext uri="{FF2B5EF4-FFF2-40B4-BE49-F238E27FC236}">
                <a16:creationId xmlns:a16="http://schemas.microsoft.com/office/drawing/2014/main" id="{F2964EA8-200F-47C5-90C2-1DBA3D6D7CDB}"/>
              </a:ext>
            </a:extLst>
          </p:cNvPr>
          <p:cNvSpPr>
            <a:spLocks noGrp="1"/>
          </p:cNvSpPr>
          <p:nvPr>
            <p:ph type="body" sz="quarter" idx="12"/>
          </p:nvPr>
        </p:nvSpPr>
        <p:spPr>
          <a:xfrm>
            <a:off x="1028700" y="5078187"/>
            <a:ext cx="3222058" cy="964620"/>
          </a:xfrm>
        </p:spPr>
        <p:txBody>
          <a:bodyPr>
            <a:noAutofit/>
          </a:bodyPr>
          <a:lstStyle>
            <a:lvl1pPr marL="0" indent="0">
              <a:buNone/>
              <a:defRPr sz="1400">
                <a:solidFill>
                  <a:schemeClr val="accent2">
                    <a:lumMod val="50000"/>
                  </a:schemeClr>
                </a:solidFill>
              </a:defRPr>
            </a:lvl1pPr>
            <a:lvl2pPr marL="457200" indent="0">
              <a:buNone/>
              <a:defRPr sz="1400">
                <a:solidFill>
                  <a:schemeClr val="bg2">
                    <a:lumMod val="50000"/>
                  </a:schemeClr>
                </a:solidFill>
              </a:defRPr>
            </a:lvl2pPr>
            <a:lvl3pPr marL="914400" indent="0">
              <a:buNone/>
              <a:defRPr sz="1400">
                <a:solidFill>
                  <a:schemeClr val="bg2">
                    <a:lumMod val="50000"/>
                  </a:schemeClr>
                </a:solidFill>
              </a:defRPr>
            </a:lvl3pPr>
            <a:lvl4pPr marL="1371600" indent="0">
              <a:buNone/>
              <a:defRPr sz="1400">
                <a:solidFill>
                  <a:schemeClr val="bg2">
                    <a:lumMod val="50000"/>
                  </a:schemeClr>
                </a:solidFill>
              </a:defRPr>
            </a:lvl4pPr>
            <a:lvl5pPr marL="1828800" indent="0">
              <a:buNone/>
              <a:defRPr sz="1400">
                <a:solidFill>
                  <a:schemeClr val="bg2">
                    <a:lumMod val="50000"/>
                  </a:schemeClr>
                </a:solidFill>
              </a:defRPr>
            </a:lvl5pPr>
          </a:lstStyle>
          <a:p>
            <a:pPr lvl="0"/>
            <a:r>
              <a:rPr lang="en-US"/>
              <a:t>Click to edit Master text styles</a:t>
            </a:r>
          </a:p>
        </p:txBody>
      </p:sp>
      <p:sp>
        <p:nvSpPr>
          <p:cNvPr id="13" name="Picture Placeholder 19">
            <a:extLst>
              <a:ext uri="{FF2B5EF4-FFF2-40B4-BE49-F238E27FC236}">
                <a16:creationId xmlns:a16="http://schemas.microsoft.com/office/drawing/2014/main" id="{7878E298-5074-4E51-993E-34931A897F12}"/>
              </a:ext>
            </a:extLst>
          </p:cNvPr>
          <p:cNvSpPr>
            <a:spLocks noGrp="1"/>
          </p:cNvSpPr>
          <p:nvPr>
            <p:ph type="pic" sz="quarter" idx="11"/>
          </p:nvPr>
        </p:nvSpPr>
        <p:spPr>
          <a:xfrm>
            <a:off x="6221413" y="0"/>
            <a:ext cx="4941887" cy="5726113"/>
          </a:xfrm>
        </p:spPr>
        <p:txBody>
          <a:body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42D26D0E-18C6-4DB1-B3A5-75E29BD65B17}"/>
              </a:ext>
            </a:extLst>
          </p:cNvPr>
          <p:cNvCxnSpPr>
            <a:cxnSpLocks/>
          </p:cNvCxnSpPr>
          <p:nvPr userDrawn="1"/>
        </p:nvCxnSpPr>
        <p:spPr>
          <a:xfrm>
            <a:off x="1028700" y="457211"/>
            <a:ext cx="1142999" cy="0"/>
          </a:xfrm>
          <a:prstGeom prst="line">
            <a:avLst/>
          </a:prstGeom>
          <a:noFill/>
          <a:ln w="15875" cap="flat" cmpd="sng" algn="ctr">
            <a:solidFill>
              <a:schemeClr val="accent2">
                <a:lumMod val="50000"/>
              </a:schemeClr>
            </a:solidFill>
            <a:prstDash val="solid"/>
            <a:miter lim="800000"/>
          </a:ln>
          <a:effectLst/>
        </p:spPr>
      </p:cxnSp>
      <p:sp>
        <p:nvSpPr>
          <p:cNvPr id="2" name="Title 1">
            <a:extLst>
              <a:ext uri="{FF2B5EF4-FFF2-40B4-BE49-F238E27FC236}">
                <a16:creationId xmlns:a16="http://schemas.microsoft.com/office/drawing/2014/main" id="{3989B90B-5C3C-4760-9360-5AE10BF87B9D}"/>
              </a:ext>
            </a:extLst>
          </p:cNvPr>
          <p:cNvSpPr>
            <a:spLocks noGrp="1"/>
          </p:cNvSpPr>
          <p:nvPr>
            <p:ph type="title"/>
          </p:nvPr>
        </p:nvSpPr>
        <p:spPr>
          <a:xfrm>
            <a:off x="914513" y="876299"/>
            <a:ext cx="5181486" cy="2242441"/>
          </a:xfrm>
        </p:spPr>
        <p:txBody>
          <a:bodyPr vert="horz" lIns="91440" tIns="45720" rIns="91440" bIns="45720" rtlCol="0" anchor="t">
            <a:normAutofit/>
          </a:bodyPr>
          <a:lstStyle>
            <a:lvl1pPr>
              <a:lnSpc>
                <a:spcPct val="90000"/>
              </a:lnSpc>
              <a:defRPr lang="en-US" sz="7200">
                <a:solidFill>
                  <a:schemeClr val="accent2">
                    <a:lumMod val="50000"/>
                  </a:schemeClr>
                </a:solidFill>
                <a:ea typeface="+mn-ea"/>
                <a:cs typeface="+mn-cs"/>
              </a:defRPr>
            </a:lvl1pPr>
          </a:lstStyle>
          <a:p>
            <a:pPr marL="0" lvl="0" indent="0">
              <a:lnSpc>
                <a:spcPts val="6500"/>
              </a:lnSpc>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91649857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337C3D7-7DDB-42A8-901A-EC153DD27458}"/>
              </a:ext>
            </a:extLst>
          </p:cNvPr>
          <p:cNvSpPr>
            <a:spLocks noGrp="1"/>
          </p:cNvSpPr>
          <p:nvPr>
            <p:ph type="pic" sz="quarter" idx="10"/>
          </p:nvPr>
        </p:nvSpPr>
        <p:spPr>
          <a:xfrm>
            <a:off x="6210300" y="0"/>
            <a:ext cx="4953000" cy="3302000"/>
          </a:xfrm>
        </p:spPr>
        <p:txBody>
          <a:bodyPr/>
          <a:lstStyle/>
          <a:p>
            <a:r>
              <a:rPr lang="en-US"/>
              <a:t>Click icon to add picture</a:t>
            </a:r>
          </a:p>
        </p:txBody>
      </p:sp>
      <p:sp>
        <p:nvSpPr>
          <p:cNvPr id="10" name="Content Placeholder 2">
            <a:extLst>
              <a:ext uri="{FF2B5EF4-FFF2-40B4-BE49-F238E27FC236}">
                <a16:creationId xmlns:a16="http://schemas.microsoft.com/office/drawing/2014/main" id="{27B95226-A076-4D55-B408-1389A2F8C7A0}"/>
              </a:ext>
            </a:extLst>
          </p:cNvPr>
          <p:cNvSpPr>
            <a:spLocks noGrp="1"/>
          </p:cNvSpPr>
          <p:nvPr>
            <p:ph idx="4294967295" hasCustomPrompt="1"/>
          </p:nvPr>
        </p:nvSpPr>
        <p:spPr>
          <a:xfrm>
            <a:off x="1028700" y="3556002"/>
            <a:ext cx="3108960" cy="2286000"/>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dirty="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14" name="Content Placeholder 2">
            <a:extLst>
              <a:ext uri="{FF2B5EF4-FFF2-40B4-BE49-F238E27FC236}">
                <a16:creationId xmlns:a16="http://schemas.microsoft.com/office/drawing/2014/main" id="{86673F10-179D-4539-AA33-AE34EC0457EF}"/>
              </a:ext>
            </a:extLst>
          </p:cNvPr>
          <p:cNvSpPr>
            <a:spLocks noGrp="1"/>
          </p:cNvSpPr>
          <p:nvPr>
            <p:ph idx="4294967295" hasCustomPrompt="1"/>
          </p:nvPr>
        </p:nvSpPr>
        <p:spPr>
          <a:xfrm>
            <a:off x="4541520" y="3556001"/>
            <a:ext cx="3108960" cy="2285999"/>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dirty="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19" name="Content Placeholder 2">
            <a:extLst>
              <a:ext uri="{FF2B5EF4-FFF2-40B4-BE49-F238E27FC236}">
                <a16:creationId xmlns:a16="http://schemas.microsoft.com/office/drawing/2014/main" id="{EB6CFC30-1A59-4D28-9E30-0FF7D632C6A2}"/>
              </a:ext>
            </a:extLst>
          </p:cNvPr>
          <p:cNvSpPr>
            <a:spLocks noGrp="1"/>
          </p:cNvSpPr>
          <p:nvPr>
            <p:ph idx="4294967295" hasCustomPrompt="1"/>
          </p:nvPr>
        </p:nvSpPr>
        <p:spPr>
          <a:xfrm>
            <a:off x="8054340" y="3556001"/>
            <a:ext cx="3108960" cy="2285999"/>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dirty="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24" name="Date Placeholder 3">
            <a:extLst>
              <a:ext uri="{FF2B5EF4-FFF2-40B4-BE49-F238E27FC236}">
                <a16:creationId xmlns:a16="http://schemas.microsoft.com/office/drawing/2014/main" id="{C4F3CC75-F9FA-4F77-9DD5-7E6C0F5C9829}"/>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199D1A0-04AB-4DD4-B9DB-BDEC5E64C94C}" type="datetime1">
              <a:rPr lang="en-US" smtClean="0"/>
              <a:t>7/25/2022</a:t>
            </a:fld>
            <a:endParaRPr lang="en-US" dirty="0"/>
          </a:p>
        </p:txBody>
      </p:sp>
      <p:sp>
        <p:nvSpPr>
          <p:cNvPr id="25" name="Slide Number Placeholder 5">
            <a:extLst>
              <a:ext uri="{FF2B5EF4-FFF2-40B4-BE49-F238E27FC236}">
                <a16:creationId xmlns:a16="http://schemas.microsoft.com/office/drawing/2014/main" id="{93B5B65C-5DE0-4F81-8115-758CDB591FA7}"/>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11" name="Title 1">
            <a:extLst>
              <a:ext uri="{FF2B5EF4-FFF2-40B4-BE49-F238E27FC236}">
                <a16:creationId xmlns:a16="http://schemas.microsoft.com/office/drawing/2014/main" id="{EF4A2ACE-2D85-4F78-818F-BBA6F6F0CC53}"/>
              </a:ext>
            </a:extLst>
          </p:cNvPr>
          <p:cNvSpPr>
            <a:spLocks noGrp="1"/>
          </p:cNvSpPr>
          <p:nvPr>
            <p:ph type="title" hasCustomPrompt="1"/>
          </p:nvPr>
        </p:nvSpPr>
        <p:spPr>
          <a:xfrm>
            <a:off x="895530" y="539225"/>
            <a:ext cx="3924300" cy="2434386"/>
          </a:xfrm>
        </p:spPr>
        <p:txBody>
          <a:bodyPr vert="horz" lIns="91440" tIns="45720" rIns="91440" bIns="45720" rtlCol="0" anchor="ctr">
            <a:normAutofit/>
          </a:bodyPr>
          <a:lstStyle>
            <a:lvl1pPr>
              <a:defRPr lang="en-US" sz="7200" dirty="0">
                <a:solidFill>
                  <a:schemeClr val="accent2">
                    <a:lumMod val="50000"/>
                  </a:schemeClr>
                </a:solidFill>
                <a:latin typeface="+mn-lt"/>
                <a:ea typeface="+mn-ea"/>
                <a:cs typeface="+mn-cs"/>
              </a:defRPr>
            </a:lvl1pPr>
          </a:lstStyle>
          <a:p>
            <a:pPr marL="0" lvl="0" indent="0">
              <a:spcBef>
                <a:spcPts val="1000"/>
              </a:spcBef>
              <a:buFont typeface="Arial" panose="020B0604020202020204" pitchFamily="34" charset="0"/>
            </a:pPr>
            <a:r>
              <a:rPr lang="en-US" dirty="0"/>
              <a:t>Click to add title</a:t>
            </a:r>
          </a:p>
        </p:txBody>
      </p:sp>
      <p:cxnSp>
        <p:nvCxnSpPr>
          <p:cNvPr id="3" name="Straight Connector 2">
            <a:extLst>
              <a:ext uri="{FF2B5EF4-FFF2-40B4-BE49-F238E27FC236}">
                <a16:creationId xmlns:a16="http://schemas.microsoft.com/office/drawing/2014/main" id="{E4DCD8D3-DF79-446E-9961-5797EE888B4C}"/>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200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2"/>
        </a:solidFill>
        <a:effectLst/>
      </p:bgPr>
    </p:bg>
    <p:spTree>
      <p:nvGrpSpPr>
        <p:cNvPr id="1" name=""/>
        <p:cNvGrpSpPr/>
        <p:nvPr/>
      </p:nvGrpSpPr>
      <p:grpSpPr>
        <a:xfrm>
          <a:off x="0" y="0"/>
          <a:ext cx="0" cy="0"/>
          <a:chOff x="0" y="0"/>
          <a:chExt cx="0" cy="0"/>
        </a:xfrm>
      </p:grpSpPr>
      <p:sp>
        <p:nvSpPr>
          <p:cNvPr id="15" name="Date Placeholder 3">
            <a:extLst>
              <a:ext uri="{FF2B5EF4-FFF2-40B4-BE49-F238E27FC236}">
                <a16:creationId xmlns:a16="http://schemas.microsoft.com/office/drawing/2014/main" id="{FCB4EDDC-C544-421C-905C-A4D40D98A51D}"/>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53EA80-260A-4EE9-83BB-E6DD04DEA906}" type="datetime1">
              <a:rPr lang="en-US" smtClean="0"/>
              <a:t>7/25/2022</a:t>
            </a:fld>
            <a:endParaRPr lang="en-US" dirty="0"/>
          </a:p>
        </p:txBody>
      </p:sp>
      <p:sp>
        <p:nvSpPr>
          <p:cNvPr id="16" name="Slide Number Placeholder 5">
            <a:extLst>
              <a:ext uri="{FF2B5EF4-FFF2-40B4-BE49-F238E27FC236}">
                <a16:creationId xmlns:a16="http://schemas.microsoft.com/office/drawing/2014/main" id="{D9CBFDBF-2D2B-469A-9B2F-72F90474FB6D}"/>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E1BA55D6-2810-4163-9D43-FEDA674E2D4C}"/>
              </a:ext>
            </a:extLst>
          </p:cNvPr>
          <p:cNvSpPr>
            <a:spLocks noGrp="1"/>
          </p:cNvSpPr>
          <p:nvPr>
            <p:ph type="title" hasCustomPrompt="1"/>
          </p:nvPr>
        </p:nvSpPr>
        <p:spPr>
          <a:xfrm>
            <a:off x="896829" y="573503"/>
            <a:ext cx="10156826" cy="1369591"/>
          </a:xfrm>
        </p:spPr>
        <p:txBody>
          <a:bodyPr vert="horz" lIns="91440" tIns="45720" rIns="91440" bIns="45720" rtlCol="0" anchor="ctr">
            <a:noAutofit/>
          </a:bodyPr>
          <a:lstStyle>
            <a:lvl1pPr>
              <a:defRPr lang="en-US" sz="7200">
                <a:solidFill>
                  <a:schemeClr val="accent2">
                    <a:lumMod val="50000"/>
                  </a:schemeClr>
                </a:solidFill>
                <a:latin typeface="+mn-lt"/>
                <a:ea typeface="+mn-ea"/>
                <a:cs typeface="+mn-cs"/>
              </a:defRPr>
            </a:lvl1pPr>
          </a:lstStyle>
          <a:p>
            <a:pPr lvl="0"/>
            <a:r>
              <a:rPr lang="en-US" dirty="0"/>
              <a:t>Click to add title</a:t>
            </a:r>
          </a:p>
        </p:txBody>
      </p:sp>
      <p:cxnSp>
        <p:nvCxnSpPr>
          <p:cNvPr id="3" name="Straight Connector 2">
            <a:extLst>
              <a:ext uri="{FF2B5EF4-FFF2-40B4-BE49-F238E27FC236}">
                <a16:creationId xmlns:a16="http://schemas.microsoft.com/office/drawing/2014/main" id="{C9E87E0B-D644-4037-B322-715C648BAD3B}"/>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41959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act">
    <p:bg>
      <p:bgPr>
        <a:solidFill>
          <a:schemeClr val="bg2"/>
        </a:solidFill>
        <a:effectLst/>
      </p:bgPr>
    </p:bg>
    <p:spTree>
      <p:nvGrpSpPr>
        <p:cNvPr id="1" name=""/>
        <p:cNvGrpSpPr/>
        <p:nvPr/>
      </p:nvGrpSpPr>
      <p:grpSpPr>
        <a:xfrm>
          <a:off x="0" y="0"/>
          <a:ext cx="0" cy="0"/>
          <a:chOff x="0" y="0"/>
          <a:chExt cx="0" cy="0"/>
        </a:xfrm>
      </p:grpSpPr>
      <p:sp>
        <p:nvSpPr>
          <p:cNvPr id="9" name="Picture Placeholder 15">
            <a:extLst>
              <a:ext uri="{FF2B5EF4-FFF2-40B4-BE49-F238E27FC236}">
                <a16:creationId xmlns:a16="http://schemas.microsoft.com/office/drawing/2014/main" id="{940246AD-CE4F-4FD8-BCF6-5BA9ED62ACDA}"/>
              </a:ext>
            </a:extLst>
          </p:cNvPr>
          <p:cNvSpPr>
            <a:spLocks noGrp="1"/>
          </p:cNvSpPr>
          <p:nvPr>
            <p:ph type="pic" sz="quarter" idx="11"/>
          </p:nvPr>
        </p:nvSpPr>
        <p:spPr>
          <a:xfrm>
            <a:off x="6210300" y="3543302"/>
            <a:ext cx="4953000" cy="2849562"/>
          </a:xfrm>
        </p:spPr>
        <p:txBody>
          <a:bodyPr/>
          <a:lstStyle/>
          <a:p>
            <a:r>
              <a:rPr lang="en-US"/>
              <a:t>Click icon to add picture</a:t>
            </a:r>
            <a:endParaRPr lang="en-US" dirty="0"/>
          </a:p>
        </p:txBody>
      </p:sp>
      <p:sp>
        <p:nvSpPr>
          <p:cNvPr id="10" name="Picture Placeholder 13">
            <a:extLst>
              <a:ext uri="{FF2B5EF4-FFF2-40B4-BE49-F238E27FC236}">
                <a16:creationId xmlns:a16="http://schemas.microsoft.com/office/drawing/2014/main" id="{F8ECBB79-D5D3-4ECE-99F9-1B6834629E46}"/>
              </a:ext>
            </a:extLst>
          </p:cNvPr>
          <p:cNvSpPr>
            <a:spLocks noGrp="1"/>
          </p:cNvSpPr>
          <p:nvPr>
            <p:ph type="pic" sz="quarter" idx="10"/>
          </p:nvPr>
        </p:nvSpPr>
        <p:spPr>
          <a:xfrm>
            <a:off x="6210300" y="465138"/>
            <a:ext cx="4953000" cy="2849562"/>
          </a:xfrm>
        </p:spPr>
        <p:txBody>
          <a:bodyPr/>
          <a:lstStyle/>
          <a:p>
            <a:r>
              <a:rPr lang="en-US"/>
              <a:t>Click icon to add picture</a:t>
            </a:r>
            <a:endParaRPr lang="en-US" dirty="0"/>
          </a:p>
        </p:txBody>
      </p:sp>
      <p:sp>
        <p:nvSpPr>
          <p:cNvPr id="11" name="Text Placeholder 22">
            <a:extLst>
              <a:ext uri="{FF2B5EF4-FFF2-40B4-BE49-F238E27FC236}">
                <a16:creationId xmlns:a16="http://schemas.microsoft.com/office/drawing/2014/main" id="{C667C6DE-A3D4-4738-B7FC-43FB39FD7A28}"/>
              </a:ext>
            </a:extLst>
          </p:cNvPr>
          <p:cNvSpPr>
            <a:spLocks noGrp="1"/>
          </p:cNvSpPr>
          <p:nvPr>
            <p:ph type="body" sz="quarter" idx="15" hasCustomPrompt="1"/>
          </p:nvPr>
        </p:nvSpPr>
        <p:spPr>
          <a:xfrm>
            <a:off x="761917" y="517972"/>
            <a:ext cx="2956560" cy="1333500"/>
          </a:xfrm>
        </p:spPr>
        <p:txBody>
          <a:bodyPr>
            <a:noAutofit/>
          </a:bodyPr>
          <a:lstStyle>
            <a:lvl1pPr marL="0" indent="0">
              <a:lnSpc>
                <a:spcPct val="90000"/>
              </a:lnSpc>
              <a:buNone/>
              <a:defRPr sz="8800" b="1">
                <a:solidFill>
                  <a:schemeClr val="bg1"/>
                </a:solidFill>
              </a:defRPr>
            </a:lvl1pPr>
          </a:lstStyle>
          <a:p>
            <a:pPr lvl="0"/>
            <a:r>
              <a:rPr lang="en-US" dirty="0"/>
              <a:t>01</a:t>
            </a:r>
          </a:p>
        </p:txBody>
      </p:sp>
      <p:sp>
        <p:nvSpPr>
          <p:cNvPr id="12" name="Text Placeholder 18">
            <a:extLst>
              <a:ext uri="{FF2B5EF4-FFF2-40B4-BE49-F238E27FC236}">
                <a16:creationId xmlns:a16="http://schemas.microsoft.com/office/drawing/2014/main" id="{12C18C04-19C8-4ECC-83E8-6E65128CEF48}"/>
              </a:ext>
            </a:extLst>
          </p:cNvPr>
          <p:cNvSpPr>
            <a:spLocks noGrp="1"/>
          </p:cNvSpPr>
          <p:nvPr>
            <p:ph type="body" sz="quarter" idx="13"/>
          </p:nvPr>
        </p:nvSpPr>
        <p:spPr>
          <a:xfrm>
            <a:off x="1040130" y="2009776"/>
            <a:ext cx="3924300" cy="2849562"/>
          </a:xfrm>
        </p:spPr>
        <p:txBody>
          <a:bodyPr>
            <a:normAutofit/>
          </a:bodyPr>
          <a:lstStyle>
            <a:lvl1pPr marL="0" indent="0">
              <a:buNone/>
              <a:defRPr sz="1600">
                <a:solidFill>
                  <a:schemeClr val="tx2">
                    <a:lumMod val="50000"/>
                  </a:schemeClr>
                </a:solidFill>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a:r>
              <a:rPr lang="en-US"/>
              <a:t>Click to edit Master text styles</a:t>
            </a:r>
          </a:p>
        </p:txBody>
      </p:sp>
      <p:sp>
        <p:nvSpPr>
          <p:cNvPr id="15" name="Text Placeholder 14">
            <a:extLst>
              <a:ext uri="{FF2B5EF4-FFF2-40B4-BE49-F238E27FC236}">
                <a16:creationId xmlns:a16="http://schemas.microsoft.com/office/drawing/2014/main" id="{4D14E5D8-EB42-4C87-B4AE-4746909A2D33}"/>
              </a:ext>
            </a:extLst>
          </p:cNvPr>
          <p:cNvSpPr>
            <a:spLocks noGrp="1"/>
          </p:cNvSpPr>
          <p:nvPr>
            <p:ph type="body" sz="quarter" idx="16"/>
          </p:nvPr>
        </p:nvSpPr>
        <p:spPr>
          <a:xfrm>
            <a:off x="1039813" y="5067300"/>
            <a:ext cx="3913187" cy="1319213"/>
          </a:xfrm>
        </p:spPr>
        <p:txBody>
          <a:bodyPr>
            <a:normAutofit/>
          </a:bodyPr>
          <a:lstStyle>
            <a:lvl1pPr>
              <a:defRPr lang="en-US" sz="1600" kern="1200" dirty="0" smtClean="0">
                <a:solidFill>
                  <a:schemeClr val="tx2">
                    <a:lumMod val="50000"/>
                  </a:schemeClr>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20" name="Date Placeholder 3">
            <a:extLst>
              <a:ext uri="{FF2B5EF4-FFF2-40B4-BE49-F238E27FC236}">
                <a16:creationId xmlns:a16="http://schemas.microsoft.com/office/drawing/2014/main" id="{0649945F-7BBD-4042-AA34-709CE3402EEC}"/>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CD80274-DEF2-4F5D-8F74-69D0554CED55}" type="datetime1">
              <a:rPr lang="en-US" smtClean="0"/>
              <a:t>7/25/2022</a:t>
            </a:fld>
            <a:endParaRPr lang="en-US" dirty="0"/>
          </a:p>
        </p:txBody>
      </p:sp>
      <p:sp>
        <p:nvSpPr>
          <p:cNvPr id="21" name="Slide Number Placeholder 5">
            <a:extLst>
              <a:ext uri="{FF2B5EF4-FFF2-40B4-BE49-F238E27FC236}">
                <a16:creationId xmlns:a16="http://schemas.microsoft.com/office/drawing/2014/main" id="{51936C4A-DE5F-4BFE-AED0-47E48CD4605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14" name="Title 1">
            <a:extLst>
              <a:ext uri="{FF2B5EF4-FFF2-40B4-BE49-F238E27FC236}">
                <a16:creationId xmlns:a16="http://schemas.microsoft.com/office/drawing/2014/main" id="{F981B703-4F1F-41A6-AD71-3FFB2820FF1D}"/>
              </a:ext>
            </a:extLst>
          </p:cNvPr>
          <p:cNvSpPr>
            <a:spLocks noGrp="1"/>
          </p:cNvSpPr>
          <p:nvPr>
            <p:ph type="title" hasCustomPrompt="1"/>
          </p:nvPr>
        </p:nvSpPr>
        <p:spPr>
          <a:xfrm>
            <a:off x="1040130" y="465136"/>
            <a:ext cx="3935647" cy="1340615"/>
          </a:xfrm>
        </p:spPr>
        <p:txBody>
          <a:bodyPr vert="horz" lIns="91440" tIns="45720" rIns="91440" bIns="45720" rtlCol="0" anchor="ctr">
            <a:noAutofit/>
          </a:bodyPr>
          <a:lstStyle>
            <a:lvl1pPr>
              <a:defRPr lang="en-US" dirty="0">
                <a:solidFill>
                  <a:schemeClr val="tx2">
                    <a:lumMod val="50000"/>
                  </a:schemeClr>
                </a:solidFill>
                <a:latin typeface="+mn-lt"/>
                <a:ea typeface="+mn-ea"/>
                <a:cs typeface="+mn-cs"/>
              </a:defRPr>
            </a:lvl1pPr>
          </a:lstStyle>
          <a:p>
            <a:pPr marL="0" lvl="0" indent="0">
              <a:spcBef>
                <a:spcPts val="1000"/>
              </a:spcBef>
              <a:buFont typeface="Arial" panose="020B0604020202020204" pitchFamily="34" charset="0"/>
            </a:pPr>
            <a:r>
              <a:rPr lang="en-US" dirty="0"/>
              <a:t>Title</a:t>
            </a:r>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661D25CF-5413-4949-A54A-8716608406B5}"/>
              </a:ext>
            </a:extLst>
          </p:cNvPr>
          <p:cNvSpPr>
            <a:spLocks noGrp="1"/>
          </p:cNvSpPr>
          <p:nvPr>
            <p:ph type="body" sz="quarter" idx="11"/>
          </p:nvPr>
        </p:nvSpPr>
        <p:spPr>
          <a:xfrm>
            <a:off x="7258050" y="2000250"/>
            <a:ext cx="4667250" cy="3398837"/>
          </a:xfrm>
        </p:spPr>
        <p:txBody>
          <a:bodyPr>
            <a:normAutofit/>
          </a:bodyPr>
          <a:lstStyle>
            <a:lvl1pPr marL="0" indent="0">
              <a:lnSpc>
                <a:spcPct val="150000"/>
              </a:lnSpc>
              <a:buNone/>
              <a:defRPr sz="2000">
                <a:solidFill>
                  <a:schemeClr val="accent2">
                    <a:lumMod val="50000"/>
                  </a:schemeClr>
                </a:solidFill>
              </a:defRPr>
            </a:lvl1pPr>
          </a:lstStyle>
          <a:p>
            <a:pPr lvl="0"/>
            <a:r>
              <a:rPr lang="en-US"/>
              <a:t>Click to edit Master text styles</a:t>
            </a:r>
          </a:p>
        </p:txBody>
      </p:sp>
      <p:sp>
        <p:nvSpPr>
          <p:cNvPr id="35" name="Date Placeholder 3">
            <a:extLst>
              <a:ext uri="{FF2B5EF4-FFF2-40B4-BE49-F238E27FC236}">
                <a16:creationId xmlns:a16="http://schemas.microsoft.com/office/drawing/2014/main" id="{224E3A4F-8479-4D38-A6D4-85F0883F379F}"/>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09D4DA8-2D4A-4F06-BECA-044AF4113FB4}" type="datetime1">
              <a:rPr lang="en-US" smtClean="0"/>
              <a:t>7/25/2022</a:t>
            </a:fld>
            <a:endParaRPr lang="en-US" dirty="0"/>
          </a:p>
        </p:txBody>
      </p:sp>
      <p:sp>
        <p:nvSpPr>
          <p:cNvPr id="36" name="Slide Number Placeholder 5">
            <a:extLst>
              <a:ext uri="{FF2B5EF4-FFF2-40B4-BE49-F238E27FC236}">
                <a16:creationId xmlns:a16="http://schemas.microsoft.com/office/drawing/2014/main" id="{D5A5341A-4863-40E8-8B9A-FB4E719257AE}"/>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6AD2FED0-CD95-48B0-B54A-1F64F952C6C0}"/>
              </a:ext>
            </a:extLst>
          </p:cNvPr>
          <p:cNvSpPr>
            <a:spLocks noGrp="1"/>
          </p:cNvSpPr>
          <p:nvPr>
            <p:ph type="title"/>
          </p:nvPr>
        </p:nvSpPr>
        <p:spPr>
          <a:xfrm>
            <a:off x="914513" y="876299"/>
            <a:ext cx="5181486" cy="2242441"/>
          </a:xfrm>
        </p:spPr>
        <p:txBody>
          <a:bodyPr vert="horz" lIns="91440" tIns="45720" rIns="91440" bIns="45720" rtlCol="0" anchor="t">
            <a:normAutofit/>
          </a:bodyPr>
          <a:lstStyle>
            <a:lvl1pPr>
              <a:defRPr lang="en-US" sz="7200">
                <a:solidFill>
                  <a:schemeClr val="accent2">
                    <a:lumMod val="50000"/>
                  </a:schemeClr>
                </a:solidFill>
                <a:ea typeface="+mn-ea"/>
                <a:cs typeface="+mn-cs"/>
              </a:defRPr>
            </a:lvl1pPr>
          </a:lstStyle>
          <a:p>
            <a:pPr marL="0" lvl="0" indent="0">
              <a:lnSpc>
                <a:spcPts val="6500"/>
              </a:lnSpc>
              <a:spcBef>
                <a:spcPts val="1000"/>
              </a:spcBef>
              <a:buFont typeface="Arial" panose="020B0604020202020204" pitchFamily="34" charset="0"/>
            </a:pPr>
            <a:r>
              <a:rPr lang="en-US"/>
              <a:t>Click to edit Master title style</a:t>
            </a:r>
          </a:p>
        </p:txBody>
      </p:sp>
      <p:cxnSp>
        <p:nvCxnSpPr>
          <p:cNvPr id="3" name="Straight Connector 2">
            <a:extLst>
              <a:ext uri="{FF2B5EF4-FFF2-40B4-BE49-F238E27FC236}">
                <a16:creationId xmlns:a16="http://schemas.microsoft.com/office/drawing/2014/main" id="{68EF5E91-A275-4181-9C62-BC0773AD0512}"/>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271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bg>
      <p:bgPr>
        <a:solidFill>
          <a:schemeClr val="accent1"/>
        </a:solidFill>
        <a:effectLst/>
      </p:bgPr>
    </p:bg>
    <p:spTree>
      <p:nvGrpSpPr>
        <p:cNvPr id="1" name=""/>
        <p:cNvGrpSpPr/>
        <p:nvPr/>
      </p:nvGrpSpPr>
      <p:grpSpPr>
        <a:xfrm>
          <a:off x="0" y="0"/>
          <a:ext cx="0" cy="0"/>
          <a:chOff x="0" y="0"/>
          <a:chExt cx="0" cy="0"/>
        </a:xfrm>
      </p:grpSpPr>
      <p:sp>
        <p:nvSpPr>
          <p:cNvPr id="17" name="Picture Placeholder 15">
            <a:extLst>
              <a:ext uri="{FF2B5EF4-FFF2-40B4-BE49-F238E27FC236}">
                <a16:creationId xmlns:a16="http://schemas.microsoft.com/office/drawing/2014/main" id="{423630CA-0A51-4B04-A57B-9E412A8FCD1F}"/>
              </a:ext>
            </a:extLst>
          </p:cNvPr>
          <p:cNvSpPr>
            <a:spLocks noGrp="1"/>
          </p:cNvSpPr>
          <p:nvPr>
            <p:ph type="pic" sz="quarter" idx="12"/>
          </p:nvPr>
        </p:nvSpPr>
        <p:spPr>
          <a:xfrm>
            <a:off x="8847137" y="3862387"/>
            <a:ext cx="2316163" cy="2538413"/>
          </a:xfrm>
        </p:spPr>
        <p:txBody>
          <a:bodyPr/>
          <a:lstStyle/>
          <a:p>
            <a:r>
              <a:rPr lang="en-US"/>
              <a:t>Click icon to add picture</a:t>
            </a:r>
          </a:p>
        </p:txBody>
      </p:sp>
      <p:sp>
        <p:nvSpPr>
          <p:cNvPr id="16" name="Picture Placeholder 15">
            <a:extLst>
              <a:ext uri="{FF2B5EF4-FFF2-40B4-BE49-F238E27FC236}">
                <a16:creationId xmlns:a16="http://schemas.microsoft.com/office/drawing/2014/main" id="{3C994AE8-9E30-418E-8361-5D851AFA42C5}"/>
              </a:ext>
            </a:extLst>
          </p:cNvPr>
          <p:cNvSpPr>
            <a:spLocks noGrp="1"/>
          </p:cNvSpPr>
          <p:nvPr>
            <p:ph type="pic" sz="quarter" idx="11"/>
          </p:nvPr>
        </p:nvSpPr>
        <p:spPr>
          <a:xfrm>
            <a:off x="6210300" y="3854450"/>
            <a:ext cx="2316163" cy="2538413"/>
          </a:xfrm>
        </p:spPr>
        <p:txBody>
          <a:bodyPr/>
          <a:lstStyle/>
          <a:p>
            <a:r>
              <a:rPr lang="en-US"/>
              <a:t>Click icon to add picture</a:t>
            </a:r>
          </a:p>
        </p:txBody>
      </p:sp>
      <p:sp>
        <p:nvSpPr>
          <p:cNvPr id="14" name="Picture Placeholder 13">
            <a:extLst>
              <a:ext uri="{FF2B5EF4-FFF2-40B4-BE49-F238E27FC236}">
                <a16:creationId xmlns:a16="http://schemas.microsoft.com/office/drawing/2014/main" id="{3D4E5783-2917-458E-BE61-F3D5AAA8F976}"/>
              </a:ext>
            </a:extLst>
          </p:cNvPr>
          <p:cNvSpPr>
            <a:spLocks noGrp="1"/>
          </p:cNvSpPr>
          <p:nvPr>
            <p:ph type="pic" sz="quarter" idx="10"/>
          </p:nvPr>
        </p:nvSpPr>
        <p:spPr>
          <a:xfrm>
            <a:off x="6210300" y="465138"/>
            <a:ext cx="4953000" cy="3090862"/>
          </a:xfrm>
        </p:spPr>
        <p:txBody>
          <a:bodyPr/>
          <a:lstStyle/>
          <a:p>
            <a:r>
              <a:rPr lang="en-US"/>
              <a:t>Click icon to add picture</a:t>
            </a:r>
          </a:p>
        </p:txBody>
      </p:sp>
      <p:sp>
        <p:nvSpPr>
          <p:cNvPr id="23" name="Text Placeholder 22">
            <a:extLst>
              <a:ext uri="{FF2B5EF4-FFF2-40B4-BE49-F238E27FC236}">
                <a16:creationId xmlns:a16="http://schemas.microsoft.com/office/drawing/2014/main" id="{B1D734B5-5F1C-4E34-81FF-AD75105E8391}"/>
              </a:ext>
            </a:extLst>
          </p:cNvPr>
          <p:cNvSpPr>
            <a:spLocks noGrp="1"/>
          </p:cNvSpPr>
          <p:nvPr>
            <p:ph type="body" sz="quarter" idx="15" hasCustomPrompt="1"/>
          </p:nvPr>
        </p:nvSpPr>
        <p:spPr>
          <a:xfrm>
            <a:off x="761917" y="517972"/>
            <a:ext cx="2956560" cy="1333500"/>
          </a:xfrm>
        </p:spPr>
        <p:txBody>
          <a:bodyPr>
            <a:noAutofit/>
          </a:bodyPr>
          <a:lstStyle>
            <a:lvl1pPr marL="0" indent="0">
              <a:lnSpc>
                <a:spcPct val="90000"/>
              </a:lnSpc>
              <a:buNone/>
              <a:defRPr sz="8800" b="1">
                <a:solidFill>
                  <a:schemeClr val="bg1"/>
                </a:solidFill>
                <a:latin typeface="+mj-lt"/>
              </a:defRPr>
            </a:lvl1pPr>
          </a:lstStyle>
          <a:p>
            <a:pPr lvl="0"/>
            <a:r>
              <a:rPr lang="en-US" dirty="0"/>
              <a:t>01</a:t>
            </a:r>
          </a:p>
        </p:txBody>
      </p:sp>
      <p:sp>
        <p:nvSpPr>
          <p:cNvPr id="19" name="Text Placeholder 18">
            <a:extLst>
              <a:ext uri="{FF2B5EF4-FFF2-40B4-BE49-F238E27FC236}">
                <a16:creationId xmlns:a16="http://schemas.microsoft.com/office/drawing/2014/main" id="{65757DE8-43D6-4A47-ABC9-B39EC8016CB2}"/>
              </a:ext>
            </a:extLst>
          </p:cNvPr>
          <p:cNvSpPr>
            <a:spLocks noGrp="1"/>
          </p:cNvSpPr>
          <p:nvPr>
            <p:ph type="body" sz="quarter" idx="13"/>
          </p:nvPr>
        </p:nvSpPr>
        <p:spPr>
          <a:xfrm>
            <a:off x="1040130" y="2009775"/>
            <a:ext cx="3924300" cy="4391025"/>
          </a:xfrm>
        </p:spPr>
        <p:txBody>
          <a:bodyPr>
            <a:normAutofit/>
          </a:bodyPr>
          <a:lstStyle>
            <a:lvl1pPr marL="0" indent="0">
              <a:lnSpc>
                <a:spcPct val="150000"/>
              </a:lnSpc>
              <a:buNone/>
              <a:defRPr sz="1600">
                <a:solidFill>
                  <a:schemeClr val="accent2">
                    <a:lumMod val="50000"/>
                  </a:schemeClr>
                </a:solidFill>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a:r>
              <a:rPr lang="en-US"/>
              <a:t>Click to edit Master text styles</a:t>
            </a:r>
          </a:p>
        </p:txBody>
      </p:sp>
      <p:sp>
        <p:nvSpPr>
          <p:cNvPr id="30" name="Date Placeholder 3">
            <a:extLst>
              <a:ext uri="{FF2B5EF4-FFF2-40B4-BE49-F238E27FC236}">
                <a16:creationId xmlns:a16="http://schemas.microsoft.com/office/drawing/2014/main" id="{984C97B0-0D42-4831-9ABD-390370C0F0B6}"/>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7C81873-7D47-483D-BCB4-50DD9806C720}" type="datetime1">
              <a:rPr lang="en-US" smtClean="0"/>
              <a:t>7/25/2022</a:t>
            </a:fld>
            <a:endParaRPr lang="en-US" dirty="0"/>
          </a:p>
        </p:txBody>
      </p:sp>
      <p:sp>
        <p:nvSpPr>
          <p:cNvPr id="31" name="Slide Number Placeholder 5">
            <a:extLst>
              <a:ext uri="{FF2B5EF4-FFF2-40B4-BE49-F238E27FC236}">
                <a16:creationId xmlns:a16="http://schemas.microsoft.com/office/drawing/2014/main" id="{CE8438DF-723C-49AB-AD18-1C40F107F5B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6032FDE8-62A6-4290-88E6-2795313DE27E}"/>
              </a:ext>
            </a:extLst>
          </p:cNvPr>
          <p:cNvSpPr>
            <a:spLocks noGrp="1"/>
          </p:cNvSpPr>
          <p:nvPr>
            <p:ph type="title" hasCustomPrompt="1"/>
          </p:nvPr>
        </p:nvSpPr>
        <p:spPr>
          <a:xfrm>
            <a:off x="1028700" y="465137"/>
            <a:ext cx="3935647" cy="1340615"/>
          </a:xfrm>
        </p:spPr>
        <p:txBody>
          <a:bodyPr vert="horz" lIns="91440" tIns="45720" rIns="91440" bIns="45720" rtlCol="0" anchor="ctr">
            <a:noAutofit/>
          </a:bodyPr>
          <a:lstStyle>
            <a:lvl1pPr>
              <a:defRPr lang="en-US">
                <a:solidFill>
                  <a:schemeClr val="accent2">
                    <a:lumMod val="50000"/>
                  </a:schemeClr>
                </a:solidFill>
                <a:latin typeface="+mn-lt"/>
                <a:ea typeface="+mn-ea"/>
                <a:cs typeface="+mn-cs"/>
              </a:defRPr>
            </a:lvl1pPr>
          </a:lstStyle>
          <a:p>
            <a:pPr marL="0" lvl="0" indent="0">
              <a:spcBef>
                <a:spcPts val="1000"/>
              </a:spcBef>
              <a:buFont typeface="Arial" panose="020B0604020202020204" pitchFamily="34" charset="0"/>
            </a:pPr>
            <a:r>
              <a:rPr lang="en-US" dirty="0"/>
              <a:t>Title</a:t>
            </a:r>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BC85317C-3A2D-483F-B913-714129E195A2}"/>
              </a:ext>
            </a:extLst>
          </p:cNvPr>
          <p:cNvSpPr>
            <a:spLocks noGrp="1"/>
          </p:cNvSpPr>
          <p:nvPr>
            <p:ph type="body" sz="quarter" idx="13" hasCustomPrompt="1"/>
          </p:nvPr>
        </p:nvSpPr>
        <p:spPr>
          <a:xfrm>
            <a:off x="2773045" y="2426610"/>
            <a:ext cx="2378075" cy="1111250"/>
          </a:xfrm>
        </p:spPr>
        <p:txBody>
          <a:bodyPr>
            <a:noAutofit/>
          </a:bodyPr>
          <a:lstStyle>
            <a:lvl1pPr marL="0" indent="0">
              <a:lnSpc>
                <a:spcPct val="90000"/>
              </a:lnSpc>
              <a:buNone/>
              <a:defRPr sz="8800">
                <a:solidFill>
                  <a:schemeClr val="bg1"/>
                </a:solidFill>
              </a:defRPr>
            </a:lvl1pPr>
          </a:lstStyle>
          <a:p>
            <a:pPr lvl="0"/>
            <a:r>
              <a:rPr lang="en-US" dirty="0"/>
              <a:t>02</a:t>
            </a:r>
          </a:p>
        </p:txBody>
      </p:sp>
      <p:sp>
        <p:nvSpPr>
          <p:cNvPr id="2" name="Title 1">
            <a:extLst>
              <a:ext uri="{FF2B5EF4-FFF2-40B4-BE49-F238E27FC236}">
                <a16:creationId xmlns:a16="http://schemas.microsoft.com/office/drawing/2014/main" id="{C45DFEC7-1EEC-4FF2-868A-9799EA69FE87}"/>
              </a:ext>
            </a:extLst>
          </p:cNvPr>
          <p:cNvSpPr>
            <a:spLocks noGrp="1"/>
          </p:cNvSpPr>
          <p:nvPr>
            <p:ph type="title"/>
          </p:nvPr>
        </p:nvSpPr>
        <p:spPr>
          <a:xfrm>
            <a:off x="3037155" y="2714986"/>
            <a:ext cx="6674802" cy="655320"/>
          </a:xfrm>
        </p:spPr>
        <p:txBody>
          <a:bodyPr vert="horz" lIns="91440" tIns="45720" rIns="91440" bIns="45720" rtlCol="0">
            <a:normAutofit/>
          </a:bodyPr>
          <a:lstStyle>
            <a:lvl1pPr>
              <a:defRPr lang="en-US">
                <a:solidFill>
                  <a:schemeClr val="accent2">
                    <a:lumMod val="50000"/>
                  </a:schemeClr>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and Graph">
    <p:bg>
      <p:bgPr>
        <a:solidFill>
          <a:schemeClr val="bg2"/>
        </a:solid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6E394D08-059F-42CF-AB8C-ED21F3BFB18A}"/>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0EA6C54-2562-43EA-9A1B-F808D04718E7}" type="datetime1">
              <a:rPr lang="en-US" smtClean="0"/>
              <a:t>7/25/2022</a:t>
            </a:fld>
            <a:endParaRPr lang="en-US" dirty="0"/>
          </a:p>
        </p:txBody>
      </p:sp>
      <p:sp>
        <p:nvSpPr>
          <p:cNvPr id="15" name="Slide Number Placeholder 5">
            <a:extLst>
              <a:ext uri="{FF2B5EF4-FFF2-40B4-BE49-F238E27FC236}">
                <a16:creationId xmlns:a16="http://schemas.microsoft.com/office/drawing/2014/main" id="{BDF7B388-741A-4181-9A9E-D8FA8EC49D2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6E394D08-059F-42CF-AB8C-ED21F3BFB18A}"/>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0EA6C54-2562-43EA-9A1B-F808D04718E7}" type="datetime1">
              <a:rPr lang="en-US" smtClean="0"/>
              <a:t>7/25/2022</a:t>
            </a:fld>
            <a:endParaRPr lang="en-US" dirty="0"/>
          </a:p>
        </p:txBody>
      </p:sp>
      <p:sp>
        <p:nvSpPr>
          <p:cNvPr id="15" name="Slide Number Placeholder 5">
            <a:extLst>
              <a:ext uri="{FF2B5EF4-FFF2-40B4-BE49-F238E27FC236}">
                <a16:creationId xmlns:a16="http://schemas.microsoft.com/office/drawing/2014/main" id="{BDF7B388-741A-4181-9A9E-D8FA8EC49D2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7" name="Picture Placeholder 6">
            <a:extLst>
              <a:ext uri="{FF2B5EF4-FFF2-40B4-BE49-F238E27FC236}">
                <a16:creationId xmlns:a16="http://schemas.microsoft.com/office/drawing/2014/main" id="{2364FFEF-B933-46C6-A918-A80C987DB70F}"/>
              </a:ext>
            </a:extLst>
          </p:cNvPr>
          <p:cNvSpPr>
            <a:spLocks noGrp="1"/>
          </p:cNvSpPr>
          <p:nvPr>
            <p:ph type="pic" sz="quarter" idx="10"/>
          </p:nvPr>
        </p:nvSpPr>
        <p:spPr>
          <a:xfrm>
            <a:off x="1022147" y="0"/>
            <a:ext cx="3938588" cy="6400800"/>
          </a:xfrm>
        </p:spPr>
        <p:txBody>
          <a:bodyPr/>
          <a:lstStyle/>
          <a:p>
            <a:r>
              <a:rPr lang="en-US"/>
              <a:t>Click icon to add picture</a:t>
            </a:r>
          </a:p>
        </p:txBody>
      </p:sp>
      <p:pic>
        <p:nvPicPr>
          <p:cNvPr id="4" name="Picture 3" hidden="1">
            <a:extLst>
              <a:ext uri="{FF2B5EF4-FFF2-40B4-BE49-F238E27FC236}">
                <a16:creationId xmlns:a16="http://schemas.microsoft.com/office/drawing/2014/main" id="{59E5EAF8-68C2-4910-8F66-D9320B9574C2}"/>
              </a:ext>
            </a:extLst>
          </p:cNvPr>
          <p:cNvPicPr>
            <a:picLocks noChangeAspect="1"/>
          </p:cNvPicPr>
          <p:nvPr userDrawn="1"/>
        </p:nvPicPr>
        <p:blipFill>
          <a:blip r:embed="rId2"/>
          <a:stretch>
            <a:fillRect/>
          </a:stretch>
        </p:blipFill>
        <p:spPr>
          <a:xfrm>
            <a:off x="5947967" y="2105933"/>
            <a:ext cx="5297883" cy="1024217"/>
          </a:xfrm>
          <a:prstGeom prst="rect">
            <a:avLst/>
          </a:prstGeom>
        </p:spPr>
      </p:pic>
      <p:sp>
        <p:nvSpPr>
          <p:cNvPr id="5" name="Title 4">
            <a:extLst>
              <a:ext uri="{FF2B5EF4-FFF2-40B4-BE49-F238E27FC236}">
                <a16:creationId xmlns:a16="http://schemas.microsoft.com/office/drawing/2014/main" id="{E3BE48E1-D3BE-4B52-B2EC-13A514CB0530}"/>
              </a:ext>
            </a:extLst>
          </p:cNvPr>
          <p:cNvSpPr>
            <a:spLocks noGrp="1"/>
          </p:cNvSpPr>
          <p:nvPr>
            <p:ph type="title"/>
          </p:nvPr>
        </p:nvSpPr>
        <p:spPr>
          <a:xfrm>
            <a:off x="5947966" y="2105933"/>
            <a:ext cx="5297883" cy="2237467"/>
          </a:xfrm>
        </p:spPr>
        <p:txBody>
          <a:bodyPr anchor="t">
            <a:normAutofit/>
          </a:bodyPr>
          <a:lstStyle>
            <a:lvl1pPr>
              <a:lnSpc>
                <a:spcPct val="150000"/>
              </a:lnSpc>
              <a:spcBef>
                <a:spcPts val="1000"/>
              </a:spcBef>
              <a:defRPr sz="2000">
                <a:solidFill>
                  <a:schemeClr val="accent2">
                    <a:lumMod val="50000"/>
                  </a:schemeClr>
                </a:solidFill>
              </a:defRPr>
            </a:lvl1pPr>
          </a:lstStyle>
          <a:p>
            <a:r>
              <a:rPr lang="en-US"/>
              <a:t>Click to edit Master title style</a:t>
            </a:r>
          </a:p>
        </p:txBody>
      </p:sp>
    </p:spTree>
    <p:extLst>
      <p:ext uri="{BB962C8B-B14F-4D97-AF65-F5344CB8AC3E}">
        <p14:creationId xmlns:p14="http://schemas.microsoft.com/office/powerpoint/2010/main" val="2516745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meline">
    <p:bg>
      <p:bgRef idx="1001">
        <a:schemeClr val="bg2"/>
      </p:bgRef>
    </p:bg>
    <p:spTree>
      <p:nvGrpSpPr>
        <p:cNvPr id="1" name=""/>
        <p:cNvGrpSpPr/>
        <p:nvPr/>
      </p:nvGrpSpPr>
      <p:grpSpPr>
        <a:xfrm>
          <a:off x="0" y="0"/>
          <a:ext cx="0" cy="0"/>
          <a:chOff x="0" y="0"/>
          <a:chExt cx="0" cy="0"/>
        </a:xfrm>
      </p:grpSpPr>
      <p:sp>
        <p:nvSpPr>
          <p:cNvPr id="15" name="Date Placeholder 3">
            <a:extLst>
              <a:ext uri="{FF2B5EF4-FFF2-40B4-BE49-F238E27FC236}">
                <a16:creationId xmlns:a16="http://schemas.microsoft.com/office/drawing/2014/main" id="{50815B22-13FE-47CD-9F79-73704A278BD7}"/>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5DB74C9-B808-4394-A017-79C83B2524EF}" type="datetime1">
              <a:rPr lang="en-US" smtClean="0"/>
              <a:t>7/25/2022</a:t>
            </a:fld>
            <a:endParaRPr lang="en-US" dirty="0"/>
          </a:p>
        </p:txBody>
      </p:sp>
      <p:sp>
        <p:nvSpPr>
          <p:cNvPr id="16" name="Slide Number Placeholder 5">
            <a:extLst>
              <a:ext uri="{FF2B5EF4-FFF2-40B4-BE49-F238E27FC236}">
                <a16:creationId xmlns:a16="http://schemas.microsoft.com/office/drawing/2014/main" id="{D7669539-CB64-44F5-999D-7B9E61F8AF9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3" name="Content Placeholder 2">
            <a:extLst>
              <a:ext uri="{FF2B5EF4-FFF2-40B4-BE49-F238E27FC236}">
                <a16:creationId xmlns:a16="http://schemas.microsoft.com/office/drawing/2014/main" id="{822BA076-F3B9-47CB-80C2-BE29F157D044}"/>
              </a:ext>
            </a:extLst>
          </p:cNvPr>
          <p:cNvSpPr>
            <a:spLocks noGrp="1"/>
          </p:cNvSpPr>
          <p:nvPr>
            <p:ph sz="quarter" idx="11"/>
          </p:nvPr>
        </p:nvSpPr>
        <p:spPr>
          <a:xfrm>
            <a:off x="854075" y="1625600"/>
            <a:ext cx="10499725" cy="4860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E909627E-FE70-43A1-B0CB-4D4F6C32C2D0}"/>
              </a:ext>
            </a:extLst>
          </p:cNvPr>
          <p:cNvSpPr>
            <a:spLocks noGrp="1"/>
          </p:cNvSpPr>
          <p:nvPr>
            <p:ph type="title" hasCustomPrompt="1"/>
          </p:nvPr>
        </p:nvSpPr>
        <p:spPr>
          <a:xfrm>
            <a:off x="854074" y="122239"/>
            <a:ext cx="10499725" cy="1355724"/>
          </a:xfrm>
        </p:spPr>
        <p:txBody>
          <a:bodyPr vert="horz" lIns="91440" tIns="45720" rIns="91440" bIns="45720" rtlCol="0" anchor="ctr">
            <a:normAutofit/>
          </a:bodyPr>
          <a:lstStyle>
            <a:lvl1pPr algn="ctr">
              <a:defRPr lang="en-US">
                <a:solidFill>
                  <a:schemeClr val="accent2">
                    <a:lumMod val="50000"/>
                  </a:schemeClr>
                </a:solidFill>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1476947594"/>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accent2"/>
        </a:solidFill>
        <a:effectLst/>
      </p:bgPr>
    </p:bg>
    <p:spTree>
      <p:nvGrpSpPr>
        <p:cNvPr id="1" name=""/>
        <p:cNvGrpSpPr/>
        <p:nvPr/>
      </p:nvGrpSpPr>
      <p:grpSpPr>
        <a:xfrm>
          <a:off x="0" y="0"/>
          <a:ext cx="0" cy="0"/>
          <a:chOff x="0" y="0"/>
          <a:chExt cx="0" cy="0"/>
        </a:xfrm>
      </p:grpSpPr>
      <p:sp>
        <p:nvSpPr>
          <p:cNvPr id="34" name="Text Placeholder 22">
            <a:extLst>
              <a:ext uri="{FF2B5EF4-FFF2-40B4-BE49-F238E27FC236}">
                <a16:creationId xmlns:a16="http://schemas.microsoft.com/office/drawing/2014/main" id="{41BF345D-81AF-4851-83A1-623398489054}"/>
              </a:ext>
            </a:extLst>
          </p:cNvPr>
          <p:cNvSpPr>
            <a:spLocks noGrp="1"/>
          </p:cNvSpPr>
          <p:nvPr>
            <p:ph type="body" sz="quarter" idx="21" hasCustomPrompt="1"/>
          </p:nvPr>
        </p:nvSpPr>
        <p:spPr>
          <a:xfrm>
            <a:off x="761917" y="517972"/>
            <a:ext cx="3108960" cy="1333500"/>
          </a:xfrm>
        </p:spPr>
        <p:txBody>
          <a:bodyPr>
            <a:noAutofit/>
          </a:bodyPr>
          <a:lstStyle>
            <a:lvl1pPr marL="0" indent="0">
              <a:lnSpc>
                <a:spcPct val="90000"/>
              </a:lnSpc>
              <a:buNone/>
              <a:defRPr sz="8800" b="1">
                <a:solidFill>
                  <a:schemeClr val="tx1"/>
                </a:solidFill>
              </a:defRPr>
            </a:lvl1pPr>
          </a:lstStyle>
          <a:p>
            <a:pPr lvl="0"/>
            <a:r>
              <a:rPr lang="en-US" dirty="0"/>
              <a:t>01</a:t>
            </a:r>
          </a:p>
        </p:txBody>
      </p:sp>
      <p:sp>
        <p:nvSpPr>
          <p:cNvPr id="21" name="Picture Placeholder 20">
            <a:extLst>
              <a:ext uri="{FF2B5EF4-FFF2-40B4-BE49-F238E27FC236}">
                <a16:creationId xmlns:a16="http://schemas.microsoft.com/office/drawing/2014/main" id="{EC4F3A57-45ED-498D-858C-3EE63DF129C4}"/>
              </a:ext>
            </a:extLst>
          </p:cNvPr>
          <p:cNvSpPr>
            <a:spLocks noGrp="1"/>
          </p:cNvSpPr>
          <p:nvPr>
            <p:ph type="pic" sz="quarter" idx="11"/>
          </p:nvPr>
        </p:nvSpPr>
        <p:spPr>
          <a:xfrm>
            <a:off x="1036601" y="3552677"/>
            <a:ext cx="1874874" cy="2848123"/>
          </a:xfrm>
        </p:spPr>
        <p:txBody>
          <a:bodyPr/>
          <a:lstStyle/>
          <a:p>
            <a:r>
              <a:rPr lang="en-US"/>
              <a:t>Click icon to add picture</a:t>
            </a:r>
          </a:p>
        </p:txBody>
      </p:sp>
      <p:sp>
        <p:nvSpPr>
          <p:cNvPr id="22" name="Picture Placeholder 20">
            <a:extLst>
              <a:ext uri="{FF2B5EF4-FFF2-40B4-BE49-F238E27FC236}">
                <a16:creationId xmlns:a16="http://schemas.microsoft.com/office/drawing/2014/main" id="{1AC5BB09-E3BA-4948-93B3-EDCAAB803112}"/>
              </a:ext>
            </a:extLst>
          </p:cNvPr>
          <p:cNvSpPr>
            <a:spLocks noGrp="1"/>
          </p:cNvSpPr>
          <p:nvPr>
            <p:ph type="pic" sz="quarter" idx="12"/>
          </p:nvPr>
        </p:nvSpPr>
        <p:spPr>
          <a:xfrm>
            <a:off x="3101197" y="3552677"/>
            <a:ext cx="1874874" cy="2848123"/>
          </a:xfrm>
        </p:spPr>
        <p:txBody>
          <a:bodyPr/>
          <a:lstStyle/>
          <a:p>
            <a:r>
              <a:rPr lang="en-US"/>
              <a:t>Click icon to add picture</a:t>
            </a:r>
            <a:endParaRPr lang="en-US" dirty="0"/>
          </a:p>
        </p:txBody>
      </p:sp>
      <p:sp>
        <p:nvSpPr>
          <p:cNvPr id="23" name="Picture Placeholder 20">
            <a:extLst>
              <a:ext uri="{FF2B5EF4-FFF2-40B4-BE49-F238E27FC236}">
                <a16:creationId xmlns:a16="http://schemas.microsoft.com/office/drawing/2014/main" id="{BF83C6B7-5484-4586-8830-098BDCD9C987}"/>
              </a:ext>
            </a:extLst>
          </p:cNvPr>
          <p:cNvSpPr>
            <a:spLocks noGrp="1"/>
          </p:cNvSpPr>
          <p:nvPr>
            <p:ph type="pic" sz="quarter" idx="13"/>
          </p:nvPr>
        </p:nvSpPr>
        <p:spPr>
          <a:xfrm>
            <a:off x="5166324" y="3552677"/>
            <a:ext cx="1874874" cy="2848123"/>
          </a:xfrm>
        </p:spPr>
        <p:txBody>
          <a:bodyPr/>
          <a:lstStyle/>
          <a:p>
            <a:r>
              <a:rPr lang="en-US"/>
              <a:t>Click icon to add picture</a:t>
            </a:r>
          </a:p>
        </p:txBody>
      </p:sp>
      <p:sp>
        <p:nvSpPr>
          <p:cNvPr id="24" name="Picture Placeholder 20">
            <a:extLst>
              <a:ext uri="{FF2B5EF4-FFF2-40B4-BE49-F238E27FC236}">
                <a16:creationId xmlns:a16="http://schemas.microsoft.com/office/drawing/2014/main" id="{0C5663B1-EED6-4D80-A7C2-19E1366387A4}"/>
              </a:ext>
            </a:extLst>
          </p:cNvPr>
          <p:cNvSpPr>
            <a:spLocks noGrp="1"/>
          </p:cNvSpPr>
          <p:nvPr>
            <p:ph type="pic" sz="quarter" idx="14"/>
          </p:nvPr>
        </p:nvSpPr>
        <p:spPr>
          <a:xfrm>
            <a:off x="7239069" y="3552677"/>
            <a:ext cx="1874874" cy="2848123"/>
          </a:xfrm>
        </p:spPr>
        <p:txBody>
          <a:bodyPr/>
          <a:lstStyle/>
          <a:p>
            <a:r>
              <a:rPr lang="en-US"/>
              <a:t>Click icon to add picture</a:t>
            </a:r>
          </a:p>
        </p:txBody>
      </p:sp>
      <p:sp>
        <p:nvSpPr>
          <p:cNvPr id="25" name="Picture Placeholder 20">
            <a:extLst>
              <a:ext uri="{FF2B5EF4-FFF2-40B4-BE49-F238E27FC236}">
                <a16:creationId xmlns:a16="http://schemas.microsoft.com/office/drawing/2014/main" id="{D21E7B61-407B-40A7-9AF6-0D7E7106BCFC}"/>
              </a:ext>
            </a:extLst>
          </p:cNvPr>
          <p:cNvSpPr>
            <a:spLocks noGrp="1"/>
          </p:cNvSpPr>
          <p:nvPr>
            <p:ph type="pic" sz="quarter" idx="15"/>
          </p:nvPr>
        </p:nvSpPr>
        <p:spPr>
          <a:xfrm>
            <a:off x="9296046" y="3552677"/>
            <a:ext cx="1874874" cy="2848123"/>
          </a:xfrm>
        </p:spPr>
        <p:txBody>
          <a:bodyPr/>
          <a:lstStyle/>
          <a:p>
            <a:r>
              <a:rPr lang="en-US"/>
              <a:t>Click icon to add picture</a:t>
            </a:r>
          </a:p>
        </p:txBody>
      </p:sp>
      <p:sp>
        <p:nvSpPr>
          <p:cNvPr id="30" name="Date Placeholder 3">
            <a:extLst>
              <a:ext uri="{FF2B5EF4-FFF2-40B4-BE49-F238E27FC236}">
                <a16:creationId xmlns:a16="http://schemas.microsoft.com/office/drawing/2014/main" id="{415C3ACC-5A8A-46E6-BA0D-90ADD27E2F85}"/>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AAD2DF6D-B715-4785-8DEA-9165C638CF44}" type="datetime1">
              <a:rPr lang="en-US" smtClean="0"/>
              <a:t>7/25/2022</a:t>
            </a:fld>
            <a:endParaRPr lang="en-US" dirty="0"/>
          </a:p>
        </p:txBody>
      </p:sp>
      <p:sp>
        <p:nvSpPr>
          <p:cNvPr id="31" name="Slide Number Placeholder 5">
            <a:extLst>
              <a:ext uri="{FF2B5EF4-FFF2-40B4-BE49-F238E27FC236}">
                <a16:creationId xmlns:a16="http://schemas.microsoft.com/office/drawing/2014/main" id="{0D00A5C2-DCEE-4CB3-9307-61EB88B1D59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E3E8CB70-B054-4294-AD29-EE7A75C723E5}"/>
              </a:ext>
            </a:extLst>
          </p:cNvPr>
          <p:cNvSpPr>
            <a:spLocks noGrp="1"/>
          </p:cNvSpPr>
          <p:nvPr>
            <p:ph type="title"/>
          </p:nvPr>
        </p:nvSpPr>
        <p:spPr>
          <a:xfrm>
            <a:off x="1051560" y="651507"/>
            <a:ext cx="8991563" cy="1005839"/>
          </a:xfrm>
        </p:spPr>
        <p:txBody>
          <a:bodyPr vert="horz" lIns="91440" tIns="45720" rIns="91440" bIns="45720" rtlCol="0" anchor="ctr">
            <a:noAutofit/>
          </a:bodyPr>
          <a:lstStyle>
            <a:lvl1pPr>
              <a:lnSpc>
                <a:spcPct val="90000"/>
              </a:lnSpc>
              <a:defRPr lang="en-US">
                <a:solidFill>
                  <a:schemeClr val="accent2">
                    <a:lumMod val="50000"/>
                  </a:schemeClr>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
        <p:nvSpPr>
          <p:cNvPr id="4" name="Text Placeholder 3">
            <a:extLst>
              <a:ext uri="{FF2B5EF4-FFF2-40B4-BE49-F238E27FC236}">
                <a16:creationId xmlns:a16="http://schemas.microsoft.com/office/drawing/2014/main" id="{28E0D608-4E7A-4014-9F62-CB43A0C83943}"/>
              </a:ext>
            </a:extLst>
          </p:cNvPr>
          <p:cNvSpPr>
            <a:spLocks noGrp="1"/>
          </p:cNvSpPr>
          <p:nvPr>
            <p:ph type="body" sz="quarter" idx="16" hasCustomPrompt="1"/>
          </p:nvPr>
        </p:nvSpPr>
        <p:spPr>
          <a:xfrm>
            <a:off x="1036638" y="2717800"/>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6" name="Text Placeholder 3">
            <a:extLst>
              <a:ext uri="{FF2B5EF4-FFF2-40B4-BE49-F238E27FC236}">
                <a16:creationId xmlns:a16="http://schemas.microsoft.com/office/drawing/2014/main" id="{9C3A63B0-4EEA-45BC-A016-5FDA0969EA00}"/>
              </a:ext>
            </a:extLst>
          </p:cNvPr>
          <p:cNvSpPr>
            <a:spLocks noGrp="1"/>
          </p:cNvSpPr>
          <p:nvPr>
            <p:ph type="body" sz="quarter" idx="17" hasCustomPrompt="1"/>
          </p:nvPr>
        </p:nvSpPr>
        <p:spPr>
          <a:xfrm>
            <a:off x="308610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7" name="Text Placeholder 3">
            <a:extLst>
              <a:ext uri="{FF2B5EF4-FFF2-40B4-BE49-F238E27FC236}">
                <a16:creationId xmlns:a16="http://schemas.microsoft.com/office/drawing/2014/main" id="{7080679B-5220-4478-B631-7112F870B7AC}"/>
              </a:ext>
            </a:extLst>
          </p:cNvPr>
          <p:cNvSpPr>
            <a:spLocks noGrp="1"/>
          </p:cNvSpPr>
          <p:nvPr>
            <p:ph type="body" sz="quarter" idx="18" hasCustomPrompt="1"/>
          </p:nvPr>
        </p:nvSpPr>
        <p:spPr>
          <a:xfrm>
            <a:off x="514350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8" name="Text Placeholder 3">
            <a:extLst>
              <a:ext uri="{FF2B5EF4-FFF2-40B4-BE49-F238E27FC236}">
                <a16:creationId xmlns:a16="http://schemas.microsoft.com/office/drawing/2014/main" id="{9E4F61A3-2797-46FB-ACA7-0443E3BBDD20}"/>
              </a:ext>
            </a:extLst>
          </p:cNvPr>
          <p:cNvSpPr>
            <a:spLocks noGrp="1"/>
          </p:cNvSpPr>
          <p:nvPr>
            <p:ph type="body" sz="quarter" idx="19" hasCustomPrompt="1"/>
          </p:nvPr>
        </p:nvSpPr>
        <p:spPr>
          <a:xfrm>
            <a:off x="723907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9" name="Text Placeholder 3">
            <a:extLst>
              <a:ext uri="{FF2B5EF4-FFF2-40B4-BE49-F238E27FC236}">
                <a16:creationId xmlns:a16="http://schemas.microsoft.com/office/drawing/2014/main" id="{14ED733B-1DE9-4FDC-BD5F-2BE3BB07C93E}"/>
              </a:ext>
            </a:extLst>
          </p:cNvPr>
          <p:cNvSpPr>
            <a:spLocks noGrp="1"/>
          </p:cNvSpPr>
          <p:nvPr>
            <p:ph type="body" sz="quarter" idx="20" hasCustomPrompt="1"/>
          </p:nvPr>
        </p:nvSpPr>
        <p:spPr>
          <a:xfrm>
            <a:off x="930402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Tree>
    <p:extLst>
      <p:ext uri="{BB962C8B-B14F-4D97-AF65-F5344CB8AC3E}">
        <p14:creationId xmlns:p14="http://schemas.microsoft.com/office/powerpoint/2010/main" val="2405858091"/>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1 Column">
    <p:bg>
      <p:bgPr>
        <a:solidFill>
          <a:schemeClr val="bg2"/>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B275B11D-8F3F-472B-BBCC-A4F7415AC0A5}"/>
              </a:ext>
            </a:extLst>
          </p:cNvPr>
          <p:cNvSpPr>
            <a:spLocks noGrp="1"/>
          </p:cNvSpPr>
          <p:nvPr>
            <p:ph type="pic" sz="quarter" idx="10"/>
          </p:nvPr>
        </p:nvSpPr>
        <p:spPr>
          <a:xfrm>
            <a:off x="1028700" y="3543300"/>
            <a:ext cx="3924300" cy="3314700"/>
          </a:xfrm>
        </p:spPr>
        <p:txBody>
          <a:bodyPr/>
          <a:lstStyle/>
          <a:p>
            <a:r>
              <a:rPr lang="en-US"/>
              <a:t>Click icon to add picture</a:t>
            </a:r>
          </a:p>
        </p:txBody>
      </p:sp>
      <p:sp>
        <p:nvSpPr>
          <p:cNvPr id="6" name="Content Placeholder 2">
            <a:extLst>
              <a:ext uri="{FF2B5EF4-FFF2-40B4-BE49-F238E27FC236}">
                <a16:creationId xmlns:a16="http://schemas.microsoft.com/office/drawing/2014/main" id="{99F0629D-1A5F-4F4F-90D6-430379624EFF}"/>
              </a:ext>
            </a:extLst>
          </p:cNvPr>
          <p:cNvSpPr>
            <a:spLocks noGrp="1"/>
          </p:cNvSpPr>
          <p:nvPr>
            <p:ph idx="4294967295"/>
          </p:nvPr>
        </p:nvSpPr>
        <p:spPr>
          <a:xfrm>
            <a:off x="6191250" y="1981200"/>
            <a:ext cx="4972050" cy="4473575"/>
          </a:xfrm>
        </p:spPr>
        <p:txBody>
          <a:bodyPr>
            <a:normAutofit/>
          </a:bodyPr>
          <a:lstStyle>
            <a:lvl1pPr marL="0" indent="0">
              <a:buNone/>
              <a:defRPr/>
            </a:lvl1pPr>
          </a:lstStyle>
          <a:p>
            <a:pPr lvl="0"/>
            <a:r>
              <a:rPr lang="en-US" sz="1600">
                <a:solidFill>
                  <a:schemeClr val="tx2">
                    <a:lumMod val="50000"/>
                  </a:schemeClr>
                </a:solidFill>
                <a:latin typeface="Biome Light" panose="020B0303030204020804" pitchFamily="34" charset="0"/>
                <a:cs typeface="Biome Light" panose="020B0303030204020804" pitchFamily="34" charset="0"/>
              </a:rPr>
              <a:t>Click to edit Master text styles</a:t>
            </a:r>
          </a:p>
        </p:txBody>
      </p:sp>
      <p:sp>
        <p:nvSpPr>
          <p:cNvPr id="17" name="Date Placeholder 3">
            <a:extLst>
              <a:ext uri="{FF2B5EF4-FFF2-40B4-BE49-F238E27FC236}">
                <a16:creationId xmlns:a16="http://schemas.microsoft.com/office/drawing/2014/main" id="{218C063B-0EE9-4FD5-A116-241C245452AC}"/>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37AE72A-09B6-4D56-855D-4360BD347914}" type="datetime1">
              <a:rPr lang="en-US" smtClean="0"/>
              <a:t>7/25/2022</a:t>
            </a:fld>
            <a:endParaRPr lang="en-US" dirty="0"/>
          </a:p>
        </p:txBody>
      </p:sp>
      <p:sp>
        <p:nvSpPr>
          <p:cNvPr id="18" name="Slide Number Placeholder 5">
            <a:extLst>
              <a:ext uri="{FF2B5EF4-FFF2-40B4-BE49-F238E27FC236}">
                <a16:creationId xmlns:a16="http://schemas.microsoft.com/office/drawing/2014/main" id="{D417B369-6569-4DCC-B684-BE1A7C5D0B8D}"/>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4AEEC1A7-43C3-481E-95D0-5616242E1A01}"/>
              </a:ext>
            </a:extLst>
          </p:cNvPr>
          <p:cNvSpPr>
            <a:spLocks noGrp="1"/>
          </p:cNvSpPr>
          <p:nvPr>
            <p:ph type="title" hasCustomPrompt="1"/>
          </p:nvPr>
        </p:nvSpPr>
        <p:spPr>
          <a:xfrm>
            <a:off x="895534" y="539225"/>
            <a:ext cx="3924300" cy="2434386"/>
          </a:xfrm>
        </p:spPr>
        <p:txBody>
          <a:bodyPr vert="horz" lIns="91440" tIns="45720" rIns="91440" bIns="45720" rtlCol="0" anchor="ctr">
            <a:normAutofit/>
          </a:bodyPr>
          <a:lstStyle>
            <a:lvl1pPr>
              <a:defRPr lang="en-US" sz="7200">
                <a:solidFill>
                  <a:schemeClr val="accent2">
                    <a:lumMod val="50000"/>
                  </a:schemeClr>
                </a:solidFill>
                <a:latin typeface="+mn-lt"/>
                <a:ea typeface="+mn-ea"/>
                <a:cs typeface="+mn-cs"/>
              </a:defRPr>
            </a:lvl1pPr>
          </a:lstStyle>
          <a:p>
            <a:pPr lvl="0"/>
            <a:r>
              <a:rPr lang="en-US" dirty="0"/>
              <a:t>Click to add title</a:t>
            </a:r>
          </a:p>
        </p:txBody>
      </p:sp>
      <p:cxnSp>
        <p:nvCxnSpPr>
          <p:cNvPr id="3" name="Straight Connector 2">
            <a:extLst>
              <a:ext uri="{FF2B5EF4-FFF2-40B4-BE49-F238E27FC236}">
                <a16:creationId xmlns:a16="http://schemas.microsoft.com/office/drawing/2014/main" id="{DC6CF0E0-8FF2-4FE7-AC69-85BEFA656508}"/>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5107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E5577C8-AB8C-4B8A-A01F-113B16C4DCA3}" type="datetime1">
              <a:rPr lang="en-US" smtClean="0"/>
              <a:t>7/25/2022</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54" r:id="rId7"/>
    <p:sldLayoutId id="2147483659" r:id="rId8"/>
    <p:sldLayoutId id="2147483655" r:id="rId9"/>
    <p:sldLayoutId id="2147483656" r:id="rId10"/>
    <p:sldLayoutId id="2147483658" r:id="rId11"/>
    <p:sldLayoutId id="2147483657"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48" userDrawn="1">
          <p15:clr>
            <a:srgbClr val="F26B43"/>
          </p15:clr>
        </p15:guide>
        <p15:guide id="2" pos="1176" userDrawn="1">
          <p15:clr>
            <a:srgbClr val="F26B43"/>
          </p15:clr>
        </p15:guide>
        <p15:guide id="3" pos="1296" userDrawn="1">
          <p15:clr>
            <a:srgbClr val="F26B43"/>
          </p15:clr>
        </p15:guide>
        <p15:guide id="4" pos="1824" userDrawn="1">
          <p15:clr>
            <a:srgbClr val="F26B43"/>
          </p15:clr>
        </p15:guide>
        <p15:guide id="5" pos="1944" userDrawn="1">
          <p15:clr>
            <a:srgbClr val="F26B43"/>
          </p15:clr>
        </p15:guide>
        <p15:guide id="6" pos="2472" userDrawn="1">
          <p15:clr>
            <a:srgbClr val="F26B43"/>
          </p15:clr>
        </p15:guide>
        <p15:guide id="7" pos="2592" userDrawn="1">
          <p15:clr>
            <a:srgbClr val="F26B43"/>
          </p15:clr>
        </p15:guide>
        <p15:guide id="8" pos="3120" userDrawn="1">
          <p15:clr>
            <a:srgbClr val="F26B43"/>
          </p15:clr>
        </p15:guide>
        <p15:guide id="9" pos="3240" userDrawn="1">
          <p15:clr>
            <a:srgbClr val="F26B43"/>
          </p15:clr>
        </p15:guide>
        <p15:guide id="10" pos="3792" userDrawn="1">
          <p15:clr>
            <a:srgbClr val="F26B43"/>
          </p15:clr>
        </p15:guide>
        <p15:guide id="11" pos="3912" userDrawn="1">
          <p15:clr>
            <a:srgbClr val="F26B43"/>
          </p15:clr>
        </p15:guide>
        <p15:guide id="12" pos="4416" userDrawn="1">
          <p15:clr>
            <a:srgbClr val="F26B43"/>
          </p15:clr>
        </p15:guide>
        <p15:guide id="13" pos="4560" userDrawn="1">
          <p15:clr>
            <a:srgbClr val="F26B43"/>
          </p15:clr>
        </p15:guide>
        <p15:guide id="14" pos="5088" userDrawn="1">
          <p15:clr>
            <a:srgbClr val="F26B43"/>
          </p15:clr>
        </p15:guide>
        <p15:guide id="15" pos="5208" userDrawn="1">
          <p15:clr>
            <a:srgbClr val="F26B43"/>
          </p15:clr>
        </p15:guide>
        <p15:guide id="16" pos="5736" userDrawn="1">
          <p15:clr>
            <a:srgbClr val="F26B43"/>
          </p15:clr>
        </p15:guide>
        <p15:guide id="17" pos="5856" userDrawn="1">
          <p15:clr>
            <a:srgbClr val="F26B43"/>
          </p15:clr>
        </p15:guide>
        <p15:guide id="18" pos="6384" userDrawn="1">
          <p15:clr>
            <a:srgbClr val="F26B43"/>
          </p15:clr>
        </p15:guide>
        <p15:guide id="19" pos="6504" userDrawn="1">
          <p15:clr>
            <a:srgbClr val="F26B43"/>
          </p15:clr>
        </p15:guide>
        <p15:guide id="20" pos="7032" userDrawn="1">
          <p15:clr>
            <a:srgbClr val="F26B43"/>
          </p15:clr>
        </p15:guide>
        <p15:guide id="21" orient="horz" pos="288" userDrawn="1">
          <p15:clr>
            <a:srgbClr val="F26B43"/>
          </p15:clr>
        </p15:guide>
        <p15:guide id="22" orient="horz" pos="1128" userDrawn="1">
          <p15:clr>
            <a:srgbClr val="F26B43"/>
          </p15:clr>
        </p15:guide>
        <p15:guide id="23" orient="horz" pos="1248" userDrawn="1">
          <p15:clr>
            <a:srgbClr val="F26B43"/>
          </p15:clr>
        </p15:guide>
        <p15:guide id="24" orient="horz" pos="2088" userDrawn="1">
          <p15:clr>
            <a:srgbClr val="F26B43"/>
          </p15:clr>
        </p15:guide>
        <p15:guide id="25" orient="horz" pos="2232" userDrawn="1">
          <p15:clr>
            <a:srgbClr val="F26B43"/>
          </p15:clr>
        </p15:guide>
        <p15:guide id="26" orient="horz" pos="3048" userDrawn="1">
          <p15:clr>
            <a:srgbClr val="F26B43"/>
          </p15:clr>
        </p15:guide>
        <p15:guide id="27" orient="horz" pos="3192" userDrawn="1">
          <p15:clr>
            <a:srgbClr val="F26B43"/>
          </p15:clr>
        </p15:guide>
        <p15:guide id="28"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3.xml"/><Relationship Id="rId5" Type="http://schemas.microsoft.com/office/2007/relationships/hdphoto" Target="../media/hdphoto3.wdp"/><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8D4EE"/>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467C95-DF23-40B9-B265-2E6F3DE29030}"/>
              </a:ext>
            </a:extLst>
          </p:cNvPr>
          <p:cNvSpPr>
            <a:spLocks noGrp="1"/>
          </p:cNvSpPr>
          <p:nvPr>
            <p:ph type="title"/>
          </p:nvPr>
        </p:nvSpPr>
        <p:spPr/>
        <p:txBody>
          <a:bodyPr>
            <a:noAutofit/>
          </a:bodyPr>
          <a:lstStyle/>
          <a:p>
            <a:pPr algn="ctr"/>
            <a:r>
              <a:rPr lang="en-US" sz="4800" dirty="0">
                <a:solidFill>
                  <a:schemeClr val="accent5">
                    <a:lumMod val="50000"/>
                  </a:schemeClr>
                </a:solidFill>
              </a:rPr>
              <a:t>Big Mountain Ski Resort </a:t>
            </a:r>
            <a:br>
              <a:rPr lang="en-US" sz="4800" dirty="0">
                <a:solidFill>
                  <a:schemeClr val="accent5">
                    <a:lumMod val="50000"/>
                  </a:schemeClr>
                </a:solidFill>
              </a:rPr>
            </a:br>
            <a:br>
              <a:rPr lang="en-US" sz="3200" dirty="0">
                <a:solidFill>
                  <a:schemeClr val="accent5">
                    <a:lumMod val="50000"/>
                  </a:schemeClr>
                </a:solidFill>
              </a:rPr>
            </a:br>
            <a:r>
              <a:rPr lang="en-US" sz="3200" dirty="0">
                <a:solidFill>
                  <a:schemeClr val="accent5">
                    <a:lumMod val="50000"/>
                  </a:schemeClr>
                </a:solidFill>
              </a:rPr>
              <a:t>insights and recommendations</a:t>
            </a:r>
          </a:p>
        </p:txBody>
      </p:sp>
      <p:sp>
        <p:nvSpPr>
          <p:cNvPr id="18" name="Text Placeholder 17">
            <a:extLst>
              <a:ext uri="{FF2B5EF4-FFF2-40B4-BE49-F238E27FC236}">
                <a16:creationId xmlns:a16="http://schemas.microsoft.com/office/drawing/2014/main" id="{27A48A35-E5E4-4A5F-9F91-BAEA4F5DF21D}"/>
              </a:ext>
            </a:extLst>
          </p:cNvPr>
          <p:cNvSpPr>
            <a:spLocks noGrp="1"/>
          </p:cNvSpPr>
          <p:nvPr>
            <p:ph type="body" sz="quarter" idx="12"/>
          </p:nvPr>
        </p:nvSpPr>
        <p:spPr/>
        <p:txBody>
          <a:bodyPr/>
          <a:lstStyle/>
          <a:p>
            <a:r>
              <a:rPr lang="en-US" dirty="0">
                <a:solidFill>
                  <a:schemeClr val="bg2">
                    <a:lumMod val="75000"/>
                  </a:schemeClr>
                </a:solidFill>
              </a:rPr>
              <a:t>by Carrie-Cate Jenkins</a:t>
            </a:r>
          </a:p>
          <a:p>
            <a:r>
              <a:rPr lang="en-US" dirty="0">
                <a:solidFill>
                  <a:schemeClr val="bg2">
                    <a:lumMod val="75000"/>
                  </a:schemeClr>
                </a:solidFill>
              </a:rPr>
              <a:t>July 18, 2022</a:t>
            </a:r>
          </a:p>
        </p:txBody>
      </p:sp>
      <p:pic>
        <p:nvPicPr>
          <p:cNvPr id="3" name="Picture 2" descr="A picture containing snow, outdoor, sky, skiing&#10;&#10;Description automatically generated">
            <a:extLst>
              <a:ext uri="{FF2B5EF4-FFF2-40B4-BE49-F238E27FC236}">
                <a16:creationId xmlns:a16="http://schemas.microsoft.com/office/drawing/2014/main" id="{88A99C61-7B95-BF1E-481F-A7F05118A4AC}"/>
              </a:ext>
            </a:extLst>
          </p:cNvPr>
          <p:cNvPicPr>
            <a:picLocks noChangeAspect="1"/>
          </p:cNvPicPr>
          <p:nvPr/>
        </p:nvPicPr>
        <p:blipFill>
          <a:blip r:embed="rId3">
            <a:alphaModFix amt="79000"/>
            <a:extLst>
              <a:ext uri="{BEBA8EAE-BF5A-486C-A8C5-ECC9F3942E4B}">
                <a14:imgProps xmlns:a14="http://schemas.microsoft.com/office/drawing/2010/main">
                  <a14:imgLayer r:embed="rId4">
                    <a14:imgEffect>
                      <a14:saturation sat="80000"/>
                    </a14:imgEffect>
                  </a14:imgLayer>
                </a14:imgProps>
              </a:ext>
            </a:extLst>
          </a:blip>
          <a:stretch>
            <a:fillRect/>
          </a:stretch>
        </p:blipFill>
        <p:spPr>
          <a:xfrm>
            <a:off x="6582265" y="0"/>
            <a:ext cx="4581035" cy="6871552"/>
          </a:xfrm>
          <a:prstGeom prst="rect">
            <a:avLst/>
          </a:prstGeom>
        </p:spPr>
      </p:pic>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ADFF2"/>
        </a:solidFill>
        <a:effectLst/>
      </p:bgPr>
    </p:bg>
    <p:spTree>
      <p:nvGrpSpPr>
        <p:cNvPr id="1" name=""/>
        <p:cNvGrpSpPr/>
        <p:nvPr/>
      </p:nvGrpSpPr>
      <p:grpSpPr>
        <a:xfrm>
          <a:off x="0" y="0"/>
          <a:ext cx="0" cy="0"/>
          <a:chOff x="0" y="0"/>
          <a:chExt cx="0" cy="0"/>
        </a:xfrm>
      </p:grpSpPr>
      <p:cxnSp>
        <p:nvCxnSpPr>
          <p:cNvPr id="70" name="Straight Connector 69">
            <a:extLst>
              <a:ext uri="{FF2B5EF4-FFF2-40B4-BE49-F238E27FC236}">
                <a16:creationId xmlns:a16="http://schemas.microsoft.com/office/drawing/2014/main" id="{F70C08F9-9A5C-43CF-9AAC-621536803BA0}"/>
              </a:ext>
              <a:ext uri="{C183D7F6-B498-43B3-948B-1728B52AA6E4}">
                <adec:decorative xmlns:adec="http://schemas.microsoft.com/office/drawing/2017/decorative" val="1"/>
              </a:ext>
            </a:extLst>
          </p:cNvPr>
          <p:cNvCxnSpPr>
            <a:cxnSpLocks/>
          </p:cNvCxnSpPr>
          <p:nvPr/>
        </p:nvCxnSpPr>
        <p:spPr>
          <a:xfrm>
            <a:off x="2941866" y="2592967"/>
            <a:ext cx="0" cy="1005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BA89E8D-ECBE-4B32-82C7-E8DD0B202C5F}"/>
              </a:ext>
              <a:ext uri="{C183D7F6-B498-43B3-948B-1728B52AA6E4}">
                <adec:decorative xmlns:adec="http://schemas.microsoft.com/office/drawing/2017/decorative" val="1"/>
              </a:ext>
            </a:extLst>
          </p:cNvPr>
          <p:cNvCxnSpPr>
            <a:cxnSpLocks/>
          </p:cNvCxnSpPr>
          <p:nvPr/>
        </p:nvCxnSpPr>
        <p:spPr>
          <a:xfrm>
            <a:off x="5678005" y="2592967"/>
            <a:ext cx="0" cy="2651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2B38730-2A0E-4853-AD2C-FC744EF527B4}"/>
              </a:ext>
              <a:ext uri="{C183D7F6-B498-43B3-948B-1728B52AA6E4}">
                <adec:decorative xmlns:adec="http://schemas.microsoft.com/office/drawing/2017/decorative" val="1"/>
              </a:ext>
            </a:extLst>
          </p:cNvPr>
          <p:cNvCxnSpPr>
            <a:cxnSpLocks/>
          </p:cNvCxnSpPr>
          <p:nvPr/>
        </p:nvCxnSpPr>
        <p:spPr>
          <a:xfrm>
            <a:off x="8403799" y="2592967"/>
            <a:ext cx="0" cy="1005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98E48653-A8EB-4DE2-BFE6-A0E61D873096}"/>
              </a:ext>
              <a:ext uri="{C183D7F6-B498-43B3-948B-1728B52AA6E4}">
                <adec:decorative xmlns:adec="http://schemas.microsoft.com/office/drawing/2017/decorative" val="1"/>
              </a:ext>
            </a:extLst>
          </p:cNvPr>
          <p:cNvCxnSpPr>
            <a:cxnSpLocks/>
          </p:cNvCxnSpPr>
          <p:nvPr/>
        </p:nvCxnSpPr>
        <p:spPr>
          <a:xfrm>
            <a:off x="11129593" y="2592967"/>
            <a:ext cx="0" cy="2651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190DF0B-5B2E-49A9-B210-E32FFFAC7E35}"/>
              </a:ext>
              <a:ext uri="{C183D7F6-B498-43B3-948B-1728B52AA6E4}">
                <adec:decorative xmlns:adec="http://schemas.microsoft.com/office/drawing/2017/decorative" val="1"/>
              </a:ext>
            </a:extLst>
          </p:cNvPr>
          <p:cNvCxnSpPr>
            <a:cxnSpLocks/>
          </p:cNvCxnSpPr>
          <p:nvPr/>
        </p:nvCxnSpPr>
        <p:spPr>
          <a:xfrm flipV="1">
            <a:off x="1437095" y="2410633"/>
            <a:ext cx="9692499" cy="169278"/>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81E53639-8872-4E58-9A2D-8001BB8547AC}"/>
              </a:ext>
              <a:ext uri="{C183D7F6-B498-43B3-948B-1728B52AA6E4}">
                <adec:decorative xmlns:adec="http://schemas.microsoft.com/office/drawing/2017/decorative" val="1"/>
              </a:ext>
            </a:extLst>
          </p:cNvPr>
          <p:cNvSpPr/>
          <p:nvPr/>
        </p:nvSpPr>
        <p:spPr>
          <a:xfrm>
            <a:off x="1158772" y="2272789"/>
            <a:ext cx="784926" cy="744610"/>
          </a:xfrm>
          <a:prstGeom prst="ellipse">
            <a:avLst/>
          </a:prstGeom>
          <a:solidFill>
            <a:srgbClr val="132F49"/>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$81</a:t>
            </a:r>
          </a:p>
        </p:txBody>
      </p:sp>
      <p:sp>
        <p:nvSpPr>
          <p:cNvPr id="14" name="Oval 13">
            <a:extLst>
              <a:ext uri="{FF2B5EF4-FFF2-40B4-BE49-F238E27FC236}">
                <a16:creationId xmlns:a16="http://schemas.microsoft.com/office/drawing/2014/main" id="{2A1632FE-1D0A-41E4-BF25-F0F7AA952C33}"/>
              </a:ext>
              <a:ext uri="{C183D7F6-B498-43B3-948B-1728B52AA6E4}">
                <adec:decorative xmlns:adec="http://schemas.microsoft.com/office/drawing/2017/decorative" val="1"/>
              </a:ext>
            </a:extLst>
          </p:cNvPr>
          <p:cNvSpPr/>
          <p:nvPr/>
        </p:nvSpPr>
        <p:spPr>
          <a:xfrm>
            <a:off x="7078182" y="2266968"/>
            <a:ext cx="784925" cy="784924"/>
          </a:xfrm>
          <a:prstGeom prst="ellipse">
            <a:avLst/>
          </a:prstGeom>
          <a:solidFill>
            <a:srgbClr val="84B4E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t>
            </a:r>
          </a:p>
        </p:txBody>
      </p:sp>
      <p:sp>
        <p:nvSpPr>
          <p:cNvPr id="18" name="Oval 17">
            <a:extLst>
              <a:ext uri="{FF2B5EF4-FFF2-40B4-BE49-F238E27FC236}">
                <a16:creationId xmlns:a16="http://schemas.microsoft.com/office/drawing/2014/main" id="{2EBE9657-CF02-4369-A33E-0B3687100B60}"/>
              </a:ext>
              <a:ext uri="{C183D7F6-B498-43B3-948B-1728B52AA6E4}">
                <adec:decorative xmlns:adec="http://schemas.microsoft.com/office/drawing/2017/decorative" val="1"/>
              </a:ext>
            </a:extLst>
          </p:cNvPr>
          <p:cNvSpPr/>
          <p:nvPr/>
        </p:nvSpPr>
        <p:spPr>
          <a:xfrm>
            <a:off x="2638304" y="2268404"/>
            <a:ext cx="784925" cy="784924"/>
          </a:xfrm>
          <a:prstGeom prst="ellipse">
            <a:avLst/>
          </a:prstGeom>
          <a:solidFill>
            <a:srgbClr val="1C3D7E">
              <a:alpha val="87843"/>
            </a:srgb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2" name="Oval 21">
            <a:extLst>
              <a:ext uri="{FF2B5EF4-FFF2-40B4-BE49-F238E27FC236}">
                <a16:creationId xmlns:a16="http://schemas.microsoft.com/office/drawing/2014/main" id="{227F60B2-65D3-4950-9103-3EFDF7F7D6FE}"/>
              </a:ext>
              <a:ext uri="{C183D7F6-B498-43B3-948B-1728B52AA6E4}">
                <adec:decorative xmlns:adec="http://schemas.microsoft.com/office/drawing/2017/decorative" val="1"/>
              </a:ext>
            </a:extLst>
          </p:cNvPr>
          <p:cNvSpPr/>
          <p:nvPr/>
        </p:nvSpPr>
        <p:spPr>
          <a:xfrm>
            <a:off x="4120557" y="2266968"/>
            <a:ext cx="784925" cy="784924"/>
          </a:xfrm>
          <a:prstGeom prst="ellipse">
            <a:avLst/>
          </a:prstGeom>
          <a:solidFill>
            <a:srgbClr val="2F76B7"/>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2"/>
                </a:solidFill>
              </a:rPr>
              <a:t>!!!</a:t>
            </a:r>
          </a:p>
        </p:txBody>
      </p:sp>
      <p:sp>
        <p:nvSpPr>
          <p:cNvPr id="24" name="Oval 23">
            <a:extLst>
              <a:ext uri="{FF2B5EF4-FFF2-40B4-BE49-F238E27FC236}">
                <a16:creationId xmlns:a16="http://schemas.microsoft.com/office/drawing/2014/main" id="{CD1CD723-7F96-4567-92C6-62CCB0855077}"/>
              </a:ext>
              <a:ext uri="{C183D7F6-B498-43B3-948B-1728B52AA6E4}">
                <adec:decorative xmlns:adec="http://schemas.microsoft.com/office/drawing/2017/decorative" val="1"/>
              </a:ext>
            </a:extLst>
          </p:cNvPr>
          <p:cNvSpPr/>
          <p:nvPr/>
        </p:nvSpPr>
        <p:spPr>
          <a:xfrm>
            <a:off x="5601798" y="2266968"/>
            <a:ext cx="784925" cy="784924"/>
          </a:xfrm>
          <a:prstGeom prst="ellipse">
            <a:avLst/>
          </a:prstGeom>
          <a:solidFill>
            <a:srgbClr val="4B91D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4E1B2E89-57B9-4D7A-8428-5CD76566CA18}"/>
              </a:ext>
              <a:ext uri="{C183D7F6-B498-43B3-948B-1728B52AA6E4}">
                <adec:decorative xmlns:adec="http://schemas.microsoft.com/office/drawing/2017/decorative" val="1"/>
              </a:ext>
            </a:extLst>
          </p:cNvPr>
          <p:cNvSpPr/>
          <p:nvPr/>
        </p:nvSpPr>
        <p:spPr>
          <a:xfrm>
            <a:off x="9013676" y="2266968"/>
            <a:ext cx="784925" cy="784924"/>
          </a:xfrm>
          <a:prstGeom prst="ellipse">
            <a:avLst/>
          </a:prstGeom>
          <a:solidFill>
            <a:srgbClr val="BFD8EF"/>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accent5">
                  <a:lumMod val="50000"/>
                </a:schemeClr>
              </a:solidFill>
            </a:endParaRPr>
          </a:p>
        </p:txBody>
      </p:sp>
      <p:sp>
        <p:nvSpPr>
          <p:cNvPr id="34" name="Oval 33">
            <a:extLst>
              <a:ext uri="{FF2B5EF4-FFF2-40B4-BE49-F238E27FC236}">
                <a16:creationId xmlns:a16="http://schemas.microsoft.com/office/drawing/2014/main" id="{6F419E70-E8A3-4D0F-B3B6-B2E3C5F0599D}"/>
              </a:ext>
              <a:ext uri="{C183D7F6-B498-43B3-948B-1728B52AA6E4}">
                <adec:decorative xmlns:adec="http://schemas.microsoft.com/office/drawing/2017/decorative" val="1"/>
              </a:ext>
            </a:extLst>
          </p:cNvPr>
          <p:cNvSpPr/>
          <p:nvPr/>
        </p:nvSpPr>
        <p:spPr>
          <a:xfrm>
            <a:off x="10542209" y="2266968"/>
            <a:ext cx="784924" cy="784923"/>
          </a:xfrm>
          <a:prstGeom prst="ellipse">
            <a:avLst/>
          </a:prstGeom>
          <a:solidFill>
            <a:srgbClr val="D4E5F4"/>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accent5">
                  <a:lumMod val="50000"/>
                </a:schemeClr>
              </a:solidFill>
            </a:endParaRPr>
          </a:p>
        </p:txBody>
      </p:sp>
      <p:sp>
        <p:nvSpPr>
          <p:cNvPr id="105" name="TextBox 104">
            <a:extLst>
              <a:ext uri="{FF2B5EF4-FFF2-40B4-BE49-F238E27FC236}">
                <a16:creationId xmlns:a16="http://schemas.microsoft.com/office/drawing/2014/main" id="{CC54D7B6-3713-48BB-9DDB-12D73AFA8E99}"/>
              </a:ext>
            </a:extLst>
          </p:cNvPr>
          <p:cNvSpPr txBox="1"/>
          <p:nvPr/>
        </p:nvSpPr>
        <p:spPr>
          <a:xfrm>
            <a:off x="472986" y="3924747"/>
            <a:ext cx="2468880" cy="1314591"/>
          </a:xfrm>
          <a:prstGeom prst="rect">
            <a:avLst/>
          </a:prstGeom>
          <a:noFill/>
        </p:spPr>
        <p:txBody>
          <a:bodyPr wrap="square" rIns="0" rtlCol="0">
            <a:spAutoFit/>
          </a:bodyPr>
          <a:lstStyle/>
          <a:p>
            <a:pPr algn="r"/>
            <a:r>
              <a:rPr lang="en-US" dirty="0">
                <a:solidFill>
                  <a:schemeClr val="accent2">
                    <a:lumMod val="50000"/>
                  </a:schemeClr>
                </a:solidFill>
                <a:cs typeface="Biome Light" panose="020B0303030204020804" pitchFamily="34" charset="0"/>
              </a:rPr>
              <a:t>Which features are most valuable?</a:t>
            </a:r>
          </a:p>
          <a:p>
            <a:pPr algn="r">
              <a:lnSpc>
                <a:spcPct val="150000"/>
              </a:lnSpc>
            </a:pPr>
            <a:r>
              <a:rPr lang="en-US" sz="1000" b="0" i="0" u="none" strike="noStrike" dirty="0">
                <a:solidFill>
                  <a:schemeClr val="accent2">
                    <a:lumMod val="50000"/>
                  </a:schemeClr>
                </a:solidFill>
                <a:effectLst/>
                <a:cs typeface="Biome Light" panose="020B0303030204020804" pitchFamily="34" charset="0"/>
              </a:rPr>
              <a:t>Identifying which features most affect ticket price allows us to begin to analyze the data and build a model</a:t>
            </a:r>
            <a:endParaRPr lang="en-US" sz="1000" dirty="0">
              <a:solidFill>
                <a:schemeClr val="accent2">
                  <a:lumMod val="50000"/>
                </a:schemeClr>
              </a:solidFill>
              <a:cs typeface="Biome Light" panose="020B0303030204020804" pitchFamily="34" charset="0"/>
            </a:endParaRPr>
          </a:p>
        </p:txBody>
      </p:sp>
      <p:sp>
        <p:nvSpPr>
          <p:cNvPr id="107" name="TextBox 106">
            <a:extLst>
              <a:ext uri="{FF2B5EF4-FFF2-40B4-BE49-F238E27FC236}">
                <a16:creationId xmlns:a16="http://schemas.microsoft.com/office/drawing/2014/main" id="{43C3E76C-2256-4F05-B7C3-0DFF370582FE}"/>
              </a:ext>
            </a:extLst>
          </p:cNvPr>
          <p:cNvSpPr txBox="1"/>
          <p:nvPr/>
        </p:nvSpPr>
        <p:spPr>
          <a:xfrm>
            <a:off x="2965772" y="5145507"/>
            <a:ext cx="2612835" cy="1545423"/>
          </a:xfrm>
          <a:prstGeom prst="rect">
            <a:avLst/>
          </a:prstGeom>
          <a:noFill/>
        </p:spPr>
        <p:txBody>
          <a:bodyPr wrap="square" rIns="0" rtlCol="0">
            <a:spAutoFit/>
          </a:bodyPr>
          <a:lstStyle/>
          <a:p>
            <a:pPr algn="r"/>
            <a:r>
              <a:rPr lang="en-US" dirty="0">
                <a:solidFill>
                  <a:schemeClr val="accent2">
                    <a:lumMod val="50000"/>
                  </a:schemeClr>
                </a:solidFill>
                <a:cs typeface="Biome Light" panose="020B0303030204020804" pitchFamily="34" charset="0"/>
              </a:rPr>
              <a:t>Build ticket </a:t>
            </a:r>
          </a:p>
          <a:p>
            <a:pPr algn="r"/>
            <a:r>
              <a:rPr lang="en-US" dirty="0">
                <a:solidFill>
                  <a:schemeClr val="accent2">
                    <a:lumMod val="50000"/>
                  </a:schemeClr>
                </a:solidFill>
                <a:cs typeface="Biome Light" panose="020B0303030204020804" pitchFamily="34" charset="0"/>
              </a:rPr>
              <a:t>price model</a:t>
            </a:r>
          </a:p>
          <a:p>
            <a:pPr algn="r">
              <a:lnSpc>
                <a:spcPct val="150000"/>
              </a:lnSpc>
            </a:pPr>
            <a:r>
              <a:rPr lang="en-US" sz="1000" b="0" i="0" u="none" strike="noStrike" dirty="0">
                <a:solidFill>
                  <a:schemeClr val="accent2">
                    <a:lumMod val="50000"/>
                  </a:schemeClr>
                </a:solidFill>
                <a:effectLst/>
                <a:cs typeface="Biome Light" panose="020B0303030204020804" pitchFamily="34" charset="0"/>
              </a:rPr>
              <a:t>Starting with a simple mean ticket price, we progressed to a linear regression model before choosing a random forest model to go forward with this analysis</a:t>
            </a:r>
            <a:endParaRPr lang="en-US" sz="1000" dirty="0">
              <a:solidFill>
                <a:schemeClr val="accent2">
                  <a:lumMod val="50000"/>
                </a:schemeClr>
              </a:solidFill>
              <a:cs typeface="Biome Light" panose="020B0303030204020804" pitchFamily="34" charset="0"/>
            </a:endParaRPr>
          </a:p>
        </p:txBody>
      </p:sp>
      <p:sp>
        <p:nvSpPr>
          <p:cNvPr id="109" name="TextBox 108">
            <a:extLst>
              <a:ext uri="{FF2B5EF4-FFF2-40B4-BE49-F238E27FC236}">
                <a16:creationId xmlns:a16="http://schemas.microsoft.com/office/drawing/2014/main" id="{27DF1E14-A144-47F8-A8C2-C2DB76FEE3E7}"/>
              </a:ext>
            </a:extLst>
          </p:cNvPr>
          <p:cNvSpPr txBox="1"/>
          <p:nvPr/>
        </p:nvSpPr>
        <p:spPr>
          <a:xfrm>
            <a:off x="5701912" y="3923372"/>
            <a:ext cx="2468880" cy="1545423"/>
          </a:xfrm>
          <a:prstGeom prst="rect">
            <a:avLst/>
          </a:prstGeom>
          <a:noFill/>
        </p:spPr>
        <p:txBody>
          <a:bodyPr wrap="square" rIns="0" rtlCol="0">
            <a:spAutoFit/>
          </a:bodyPr>
          <a:lstStyle/>
          <a:p>
            <a:pPr algn="r"/>
            <a:r>
              <a:rPr lang="en-US" dirty="0">
                <a:solidFill>
                  <a:schemeClr val="accent2">
                    <a:lumMod val="50000"/>
                  </a:schemeClr>
                </a:solidFill>
                <a:cs typeface="Biome Light" panose="020B0303030204020804" pitchFamily="34" charset="0"/>
              </a:rPr>
              <a:t>How does Big Mountain compare?</a:t>
            </a:r>
          </a:p>
          <a:p>
            <a:pPr algn="r">
              <a:lnSpc>
                <a:spcPct val="150000"/>
              </a:lnSpc>
            </a:pPr>
            <a:r>
              <a:rPr lang="en-US" sz="1000" b="0" i="0" u="none" strike="noStrike" dirty="0">
                <a:solidFill>
                  <a:schemeClr val="accent2">
                    <a:lumMod val="50000"/>
                  </a:schemeClr>
                </a:solidFill>
                <a:effectLst/>
                <a:cs typeface="Biome Light" panose="020B0303030204020804" pitchFamily="34" charset="0"/>
              </a:rPr>
              <a:t>Big Mountain Resort is on the higher end compared to other resorts for nearly all major features that seem to correlate most with ticket price.</a:t>
            </a:r>
            <a:endParaRPr lang="en-US" sz="1000" dirty="0">
              <a:solidFill>
                <a:schemeClr val="accent2">
                  <a:lumMod val="50000"/>
                </a:schemeClr>
              </a:solidFill>
              <a:cs typeface="Biome Light" panose="020B0303030204020804" pitchFamily="34" charset="0"/>
            </a:endParaRPr>
          </a:p>
        </p:txBody>
      </p:sp>
      <p:sp>
        <p:nvSpPr>
          <p:cNvPr id="111" name="TextBox 110">
            <a:extLst>
              <a:ext uri="{FF2B5EF4-FFF2-40B4-BE49-F238E27FC236}">
                <a16:creationId xmlns:a16="http://schemas.microsoft.com/office/drawing/2014/main" id="{5B72532C-25BA-4593-9A4A-521BC652C2BC}"/>
              </a:ext>
            </a:extLst>
          </p:cNvPr>
          <p:cNvSpPr txBox="1"/>
          <p:nvPr/>
        </p:nvSpPr>
        <p:spPr>
          <a:xfrm>
            <a:off x="8170965" y="5145507"/>
            <a:ext cx="2975666" cy="1545423"/>
          </a:xfrm>
          <a:prstGeom prst="rect">
            <a:avLst/>
          </a:prstGeom>
          <a:noFill/>
        </p:spPr>
        <p:txBody>
          <a:bodyPr wrap="square" rIns="0" rtlCol="0">
            <a:spAutoFit/>
          </a:bodyPr>
          <a:lstStyle/>
          <a:p>
            <a:pPr algn="r"/>
            <a:r>
              <a:rPr lang="en-US" dirty="0">
                <a:solidFill>
                  <a:schemeClr val="accent2">
                    <a:lumMod val="50000"/>
                  </a:schemeClr>
                </a:solidFill>
                <a:cs typeface="Biome Light" panose="020B0303030204020804" pitchFamily="34" charset="0"/>
              </a:rPr>
              <a:t>Recommendations and future planning</a:t>
            </a:r>
          </a:p>
          <a:p>
            <a:pPr algn="r">
              <a:lnSpc>
                <a:spcPct val="150000"/>
              </a:lnSpc>
            </a:pPr>
            <a:r>
              <a:rPr lang="en-US" sz="1000" dirty="0">
                <a:solidFill>
                  <a:schemeClr val="accent2">
                    <a:lumMod val="50000"/>
                  </a:schemeClr>
                </a:solidFill>
                <a:cs typeface="Biome Light" panose="020B0303030204020804" pitchFamily="34" charset="0"/>
              </a:rPr>
              <a:t>The model suggests a ticket price of about $83.  Features comparisons also support increasing price.  Certain additions could further increase ticket price in the future.</a:t>
            </a:r>
          </a:p>
        </p:txBody>
      </p:sp>
      <p:sp>
        <p:nvSpPr>
          <p:cNvPr id="141" name="Date Placeholder 140">
            <a:extLst>
              <a:ext uri="{FF2B5EF4-FFF2-40B4-BE49-F238E27FC236}">
                <a16:creationId xmlns:a16="http://schemas.microsoft.com/office/drawing/2014/main" id="{3E96791E-3AF0-4956-AFA7-A8A89E8EB15E}"/>
              </a:ext>
            </a:extLst>
          </p:cNvPr>
          <p:cNvSpPr>
            <a:spLocks noGrp="1"/>
          </p:cNvSpPr>
          <p:nvPr>
            <p:ph type="dt" sz="half" idx="2"/>
          </p:nvPr>
        </p:nvSpPr>
        <p:spPr/>
        <p:txBody>
          <a:bodyPr/>
          <a:lstStyle/>
          <a:p>
            <a:fld id="{4871AD0A-72DC-49A1-AA89-5509B2193035}" type="datetime1">
              <a:rPr lang="en-US" smtClean="0"/>
              <a:t>7/25/2022</a:t>
            </a:fld>
            <a:endParaRPr lang="en-US" dirty="0"/>
          </a:p>
        </p:txBody>
      </p:sp>
      <p:sp>
        <p:nvSpPr>
          <p:cNvPr id="142" name="Slide Number Placeholder 141">
            <a:extLst>
              <a:ext uri="{FF2B5EF4-FFF2-40B4-BE49-F238E27FC236}">
                <a16:creationId xmlns:a16="http://schemas.microsoft.com/office/drawing/2014/main" id="{9FD033B5-99FB-4B26-BF74-3DA89EEE7C67}"/>
              </a:ext>
            </a:extLst>
          </p:cNvPr>
          <p:cNvSpPr>
            <a:spLocks noGrp="1"/>
          </p:cNvSpPr>
          <p:nvPr>
            <p:ph type="sldNum" sz="quarter" idx="4"/>
          </p:nvPr>
        </p:nvSpPr>
        <p:spPr/>
        <p:txBody>
          <a:bodyPr/>
          <a:lstStyle/>
          <a:p>
            <a:fld id="{294A09A9-5501-47C1-A89A-A340965A2BE2}" type="slidenum">
              <a:rPr lang="en-US" smtClean="0"/>
              <a:pPr/>
              <a:t>10</a:t>
            </a:fld>
            <a:endParaRPr lang="en-US" dirty="0"/>
          </a:p>
        </p:txBody>
      </p:sp>
      <p:sp>
        <p:nvSpPr>
          <p:cNvPr id="46" name="Text Placeholder 57">
            <a:extLst>
              <a:ext uri="{FF2B5EF4-FFF2-40B4-BE49-F238E27FC236}">
                <a16:creationId xmlns:a16="http://schemas.microsoft.com/office/drawing/2014/main" id="{26F40AE6-DB35-4A33-EFFB-9677F6174238}"/>
              </a:ext>
            </a:extLst>
          </p:cNvPr>
          <p:cNvSpPr txBox="1">
            <a:spLocks/>
          </p:cNvSpPr>
          <p:nvPr/>
        </p:nvSpPr>
        <p:spPr>
          <a:xfrm>
            <a:off x="603257" y="400390"/>
            <a:ext cx="9371307" cy="827050"/>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solidFill>
                  <a:schemeClr val="bg1"/>
                </a:solidFill>
              </a:rPr>
              <a:t>The modeling process:</a:t>
            </a:r>
          </a:p>
        </p:txBody>
      </p:sp>
      <p:sp>
        <p:nvSpPr>
          <p:cNvPr id="42" name="Title 9">
            <a:extLst>
              <a:ext uri="{FF2B5EF4-FFF2-40B4-BE49-F238E27FC236}">
                <a16:creationId xmlns:a16="http://schemas.microsoft.com/office/drawing/2014/main" id="{3AAE4581-F177-0858-F074-C1498C75DC6B}"/>
              </a:ext>
            </a:extLst>
          </p:cNvPr>
          <p:cNvSpPr txBox="1">
            <a:spLocks/>
          </p:cNvSpPr>
          <p:nvPr/>
        </p:nvSpPr>
        <p:spPr>
          <a:xfrm>
            <a:off x="652169" y="649554"/>
            <a:ext cx="8991563" cy="100583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4400" kern="1200">
                <a:solidFill>
                  <a:schemeClr val="accent2">
                    <a:lumMod val="50000"/>
                  </a:schemeClr>
                </a:solidFill>
                <a:latin typeface="+mj-lt"/>
                <a:ea typeface="+mn-ea"/>
                <a:cs typeface="+mn-cs"/>
              </a:defRPr>
            </a:lvl1pPr>
          </a:lstStyle>
          <a:p>
            <a:endParaRPr lang="en-US" dirty="0">
              <a:solidFill>
                <a:schemeClr val="accent5">
                  <a:lumMod val="50000"/>
                </a:schemeClr>
              </a:solidFill>
            </a:endParaRPr>
          </a:p>
        </p:txBody>
      </p:sp>
      <p:sp>
        <p:nvSpPr>
          <p:cNvPr id="2" name="TextBox 1">
            <a:extLst>
              <a:ext uri="{FF2B5EF4-FFF2-40B4-BE49-F238E27FC236}">
                <a16:creationId xmlns:a16="http://schemas.microsoft.com/office/drawing/2014/main" id="{01F924A8-75A4-2954-5ECA-1719CF579B18}"/>
              </a:ext>
            </a:extLst>
          </p:cNvPr>
          <p:cNvSpPr txBox="1"/>
          <p:nvPr/>
        </p:nvSpPr>
        <p:spPr>
          <a:xfrm>
            <a:off x="10057686" y="2367768"/>
            <a:ext cx="442533" cy="523220"/>
          </a:xfrm>
          <a:prstGeom prst="rect">
            <a:avLst/>
          </a:prstGeom>
          <a:noFill/>
        </p:spPr>
        <p:txBody>
          <a:bodyPr wrap="square" rtlCol="0">
            <a:spAutoFit/>
          </a:bodyPr>
          <a:lstStyle/>
          <a:p>
            <a:r>
              <a:rPr lang="en-US" sz="2800" dirty="0"/>
              <a:t>-</a:t>
            </a:r>
          </a:p>
        </p:txBody>
      </p:sp>
      <p:sp>
        <p:nvSpPr>
          <p:cNvPr id="4" name="Arrow: Right 3">
            <a:extLst>
              <a:ext uri="{FF2B5EF4-FFF2-40B4-BE49-F238E27FC236}">
                <a16:creationId xmlns:a16="http://schemas.microsoft.com/office/drawing/2014/main" id="{CDB522AB-7953-2B0F-FBAB-C9200409BBE4}"/>
              </a:ext>
            </a:extLst>
          </p:cNvPr>
          <p:cNvSpPr/>
          <p:nvPr/>
        </p:nvSpPr>
        <p:spPr>
          <a:xfrm>
            <a:off x="8096644" y="2423690"/>
            <a:ext cx="683495" cy="338554"/>
          </a:xfrm>
          <a:prstGeom prst="rightArrow">
            <a:avLst/>
          </a:prstGeom>
          <a:solidFill>
            <a:schemeClr val="accent5">
              <a:lumMod val="5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53AFD3F8-3A3A-611A-ABC3-81CF73823B3A}"/>
              </a:ext>
            </a:extLst>
          </p:cNvPr>
          <p:cNvSpPr txBox="1"/>
          <p:nvPr/>
        </p:nvSpPr>
        <p:spPr>
          <a:xfrm>
            <a:off x="10581236" y="2474072"/>
            <a:ext cx="695322" cy="615553"/>
          </a:xfrm>
          <a:prstGeom prst="rect">
            <a:avLst/>
          </a:prstGeom>
          <a:noFill/>
        </p:spPr>
        <p:txBody>
          <a:bodyPr wrap="square" rtlCol="0">
            <a:spAutoFit/>
          </a:bodyPr>
          <a:lstStyle/>
          <a:p>
            <a:r>
              <a:rPr lang="en-US" sz="1600" dirty="0">
                <a:solidFill>
                  <a:schemeClr val="accent5">
                    <a:lumMod val="50000"/>
                  </a:schemeClr>
                </a:solidFill>
              </a:rPr>
              <a:t>$85+</a:t>
            </a:r>
          </a:p>
          <a:p>
            <a:endParaRPr lang="en-US" dirty="0"/>
          </a:p>
        </p:txBody>
      </p:sp>
      <p:sp>
        <p:nvSpPr>
          <p:cNvPr id="5" name="TextBox 4">
            <a:extLst>
              <a:ext uri="{FF2B5EF4-FFF2-40B4-BE49-F238E27FC236}">
                <a16:creationId xmlns:a16="http://schemas.microsoft.com/office/drawing/2014/main" id="{7B3D8512-080E-A921-BCFB-F9D78B1ED9BF}"/>
              </a:ext>
            </a:extLst>
          </p:cNvPr>
          <p:cNvSpPr txBox="1"/>
          <p:nvPr/>
        </p:nvSpPr>
        <p:spPr>
          <a:xfrm>
            <a:off x="8932064" y="2460101"/>
            <a:ext cx="1004138" cy="338554"/>
          </a:xfrm>
          <a:prstGeom prst="rect">
            <a:avLst/>
          </a:prstGeom>
          <a:noFill/>
        </p:spPr>
        <p:txBody>
          <a:bodyPr wrap="square" rtlCol="0">
            <a:spAutoFit/>
          </a:bodyPr>
          <a:lstStyle/>
          <a:p>
            <a:r>
              <a:rPr lang="en-US" sz="1600" b="1" dirty="0"/>
              <a:t>$82.99</a:t>
            </a:r>
          </a:p>
        </p:txBody>
      </p:sp>
      <p:sp>
        <p:nvSpPr>
          <p:cNvPr id="6" name="TextBox 5">
            <a:extLst>
              <a:ext uri="{FF2B5EF4-FFF2-40B4-BE49-F238E27FC236}">
                <a16:creationId xmlns:a16="http://schemas.microsoft.com/office/drawing/2014/main" id="{F5BF05F7-DE8F-0689-47BC-B187A2F77B75}"/>
              </a:ext>
            </a:extLst>
          </p:cNvPr>
          <p:cNvSpPr txBox="1"/>
          <p:nvPr/>
        </p:nvSpPr>
        <p:spPr>
          <a:xfrm>
            <a:off x="10289095" y="3025549"/>
            <a:ext cx="1286691" cy="461665"/>
          </a:xfrm>
          <a:prstGeom prst="rect">
            <a:avLst/>
          </a:prstGeom>
          <a:noFill/>
        </p:spPr>
        <p:txBody>
          <a:bodyPr wrap="square" rtlCol="0">
            <a:spAutoFit/>
          </a:bodyPr>
          <a:lstStyle/>
          <a:p>
            <a:pPr algn="ctr"/>
            <a:r>
              <a:rPr lang="en-US" sz="1200" dirty="0"/>
              <a:t>With future additions</a:t>
            </a:r>
          </a:p>
        </p:txBody>
      </p:sp>
      <p:sp>
        <p:nvSpPr>
          <p:cNvPr id="9" name="TextBox 8">
            <a:extLst>
              <a:ext uri="{FF2B5EF4-FFF2-40B4-BE49-F238E27FC236}">
                <a16:creationId xmlns:a16="http://schemas.microsoft.com/office/drawing/2014/main" id="{57B12CD1-0093-DD4E-ED48-CF255AD9C8ED}"/>
              </a:ext>
            </a:extLst>
          </p:cNvPr>
          <p:cNvSpPr txBox="1"/>
          <p:nvPr/>
        </p:nvSpPr>
        <p:spPr>
          <a:xfrm>
            <a:off x="2060681" y="3039867"/>
            <a:ext cx="1928232" cy="461665"/>
          </a:xfrm>
          <a:prstGeom prst="rect">
            <a:avLst/>
          </a:prstGeom>
          <a:noFill/>
        </p:spPr>
        <p:txBody>
          <a:bodyPr wrap="square" rtlCol="0">
            <a:spAutoFit/>
          </a:bodyPr>
          <a:lstStyle/>
          <a:p>
            <a:pPr algn="ctr"/>
            <a:r>
              <a:rPr lang="en-US" sz="1200" dirty="0"/>
              <a:t>The most important features</a:t>
            </a:r>
          </a:p>
        </p:txBody>
      </p:sp>
      <p:sp>
        <p:nvSpPr>
          <p:cNvPr id="10" name="TextBox 9">
            <a:extLst>
              <a:ext uri="{FF2B5EF4-FFF2-40B4-BE49-F238E27FC236}">
                <a16:creationId xmlns:a16="http://schemas.microsoft.com/office/drawing/2014/main" id="{2C7FBCC6-E4CC-9DF0-0144-6BDD3F3F0F01}"/>
              </a:ext>
            </a:extLst>
          </p:cNvPr>
          <p:cNvSpPr txBox="1"/>
          <p:nvPr/>
        </p:nvSpPr>
        <p:spPr>
          <a:xfrm>
            <a:off x="607127" y="1801609"/>
            <a:ext cx="1888216" cy="461665"/>
          </a:xfrm>
          <a:prstGeom prst="rect">
            <a:avLst/>
          </a:prstGeom>
          <a:noFill/>
        </p:spPr>
        <p:txBody>
          <a:bodyPr wrap="square" rtlCol="0">
            <a:spAutoFit/>
          </a:bodyPr>
          <a:lstStyle/>
          <a:p>
            <a:pPr algn="ctr"/>
            <a:r>
              <a:rPr lang="en-US" sz="1200" dirty="0"/>
              <a:t>Big Mountain’s current ticket price</a:t>
            </a:r>
          </a:p>
        </p:txBody>
      </p:sp>
      <p:sp>
        <p:nvSpPr>
          <p:cNvPr id="11" name="TextBox 10">
            <a:extLst>
              <a:ext uri="{FF2B5EF4-FFF2-40B4-BE49-F238E27FC236}">
                <a16:creationId xmlns:a16="http://schemas.microsoft.com/office/drawing/2014/main" id="{CD4A7F94-A886-17C7-6D02-AD287CAF3FB1}"/>
              </a:ext>
            </a:extLst>
          </p:cNvPr>
          <p:cNvSpPr txBox="1"/>
          <p:nvPr/>
        </p:nvSpPr>
        <p:spPr>
          <a:xfrm>
            <a:off x="5562227" y="2486203"/>
            <a:ext cx="864066" cy="323165"/>
          </a:xfrm>
          <a:prstGeom prst="rect">
            <a:avLst/>
          </a:prstGeom>
          <a:noFill/>
        </p:spPr>
        <p:txBody>
          <a:bodyPr wrap="square" rtlCol="0">
            <a:spAutoFit/>
          </a:bodyPr>
          <a:lstStyle/>
          <a:p>
            <a:r>
              <a:rPr lang="en-US" sz="1500" dirty="0">
                <a:solidFill>
                  <a:schemeClr val="bg2"/>
                </a:solidFill>
              </a:rPr>
              <a:t>$63.81</a:t>
            </a:r>
          </a:p>
        </p:txBody>
      </p:sp>
      <p:sp>
        <p:nvSpPr>
          <p:cNvPr id="13" name="TextBox 12">
            <a:extLst>
              <a:ext uri="{FF2B5EF4-FFF2-40B4-BE49-F238E27FC236}">
                <a16:creationId xmlns:a16="http://schemas.microsoft.com/office/drawing/2014/main" id="{BD218785-11AB-F104-7255-F3073682C567}"/>
              </a:ext>
            </a:extLst>
          </p:cNvPr>
          <p:cNvSpPr txBox="1"/>
          <p:nvPr/>
        </p:nvSpPr>
        <p:spPr>
          <a:xfrm>
            <a:off x="5194568" y="3024953"/>
            <a:ext cx="1599821" cy="461665"/>
          </a:xfrm>
          <a:prstGeom prst="rect">
            <a:avLst/>
          </a:prstGeom>
          <a:noFill/>
        </p:spPr>
        <p:txBody>
          <a:bodyPr wrap="square" rtlCol="0">
            <a:spAutoFit/>
          </a:bodyPr>
          <a:lstStyle/>
          <a:p>
            <a:pPr algn="ctr"/>
            <a:r>
              <a:rPr lang="en-US" sz="1200" dirty="0"/>
              <a:t>Average price of other resorts</a:t>
            </a:r>
          </a:p>
        </p:txBody>
      </p:sp>
      <p:sp>
        <p:nvSpPr>
          <p:cNvPr id="15" name="TextBox 14">
            <a:extLst>
              <a:ext uri="{FF2B5EF4-FFF2-40B4-BE49-F238E27FC236}">
                <a16:creationId xmlns:a16="http://schemas.microsoft.com/office/drawing/2014/main" id="{E91DA091-CF2E-694C-B0B3-0707EE4D3B3E}"/>
              </a:ext>
            </a:extLst>
          </p:cNvPr>
          <p:cNvSpPr txBox="1"/>
          <p:nvPr/>
        </p:nvSpPr>
        <p:spPr>
          <a:xfrm>
            <a:off x="6803798" y="1860300"/>
            <a:ext cx="1321767" cy="461665"/>
          </a:xfrm>
          <a:prstGeom prst="rect">
            <a:avLst/>
          </a:prstGeom>
          <a:noFill/>
        </p:spPr>
        <p:txBody>
          <a:bodyPr wrap="square" rtlCol="0">
            <a:spAutoFit/>
          </a:bodyPr>
          <a:lstStyle/>
          <a:p>
            <a:pPr algn="ctr"/>
            <a:r>
              <a:rPr lang="en-US" sz="1200" dirty="0"/>
              <a:t>Model from the data</a:t>
            </a:r>
          </a:p>
        </p:txBody>
      </p:sp>
      <p:sp>
        <p:nvSpPr>
          <p:cNvPr id="16" name="TextBox 15">
            <a:extLst>
              <a:ext uri="{FF2B5EF4-FFF2-40B4-BE49-F238E27FC236}">
                <a16:creationId xmlns:a16="http://schemas.microsoft.com/office/drawing/2014/main" id="{B01FD795-AE4D-BB4E-DB1A-6B43E84DE300}"/>
              </a:ext>
            </a:extLst>
          </p:cNvPr>
          <p:cNvSpPr txBox="1"/>
          <p:nvPr/>
        </p:nvSpPr>
        <p:spPr>
          <a:xfrm>
            <a:off x="3542220" y="2021602"/>
            <a:ext cx="1952286" cy="276999"/>
          </a:xfrm>
          <a:prstGeom prst="rect">
            <a:avLst/>
          </a:prstGeom>
          <a:noFill/>
        </p:spPr>
        <p:txBody>
          <a:bodyPr wrap="square" rtlCol="0">
            <a:spAutoFit/>
          </a:bodyPr>
          <a:lstStyle/>
          <a:p>
            <a:pPr algn="ctr"/>
            <a:r>
              <a:rPr lang="en-US" sz="1200" dirty="0"/>
              <a:t>Big Mountain vs others</a:t>
            </a:r>
          </a:p>
        </p:txBody>
      </p:sp>
      <p:sp>
        <p:nvSpPr>
          <p:cNvPr id="17" name="TextBox 16">
            <a:extLst>
              <a:ext uri="{FF2B5EF4-FFF2-40B4-BE49-F238E27FC236}">
                <a16:creationId xmlns:a16="http://schemas.microsoft.com/office/drawing/2014/main" id="{B5128411-21E0-0C12-D16C-4DAF38E4CCE1}"/>
              </a:ext>
            </a:extLst>
          </p:cNvPr>
          <p:cNvSpPr txBox="1"/>
          <p:nvPr/>
        </p:nvSpPr>
        <p:spPr>
          <a:xfrm>
            <a:off x="8598586" y="1775507"/>
            <a:ext cx="1661619" cy="553998"/>
          </a:xfrm>
          <a:prstGeom prst="rect">
            <a:avLst/>
          </a:prstGeom>
          <a:noFill/>
        </p:spPr>
        <p:txBody>
          <a:bodyPr wrap="square" rtlCol="0">
            <a:spAutoFit/>
          </a:bodyPr>
          <a:lstStyle/>
          <a:p>
            <a:pPr algn="ctr"/>
            <a:r>
              <a:rPr lang="en-US" sz="1500" b="1" dirty="0"/>
              <a:t>Recommended ticket price</a:t>
            </a:r>
          </a:p>
        </p:txBody>
      </p:sp>
    </p:spTree>
    <p:extLst>
      <p:ext uri="{BB962C8B-B14F-4D97-AF65-F5344CB8AC3E}">
        <p14:creationId xmlns:p14="http://schemas.microsoft.com/office/powerpoint/2010/main" val="700209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7998B5"/>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FDF0F6-F0AC-7322-364E-20D5B6D78F5B}"/>
              </a:ext>
            </a:extLst>
          </p:cNvPr>
          <p:cNvSpPr>
            <a:spLocks noGrp="1"/>
          </p:cNvSpPr>
          <p:nvPr>
            <p:ph type="dt" sz="half" idx="2"/>
          </p:nvPr>
        </p:nvSpPr>
        <p:spPr/>
        <p:txBody>
          <a:bodyPr/>
          <a:lstStyle/>
          <a:p>
            <a:fld id="{C5DB74C9-B808-4394-A017-79C83B2524EF}" type="datetime1">
              <a:rPr lang="en-US" smtClean="0"/>
              <a:t>7/25/2022</a:t>
            </a:fld>
            <a:endParaRPr lang="en-US" dirty="0"/>
          </a:p>
        </p:txBody>
      </p:sp>
      <p:sp>
        <p:nvSpPr>
          <p:cNvPr id="3" name="Slide Number Placeholder 2">
            <a:extLst>
              <a:ext uri="{FF2B5EF4-FFF2-40B4-BE49-F238E27FC236}">
                <a16:creationId xmlns:a16="http://schemas.microsoft.com/office/drawing/2014/main" id="{0116FE44-0688-3194-3DEF-4565574E0B8C}"/>
              </a:ext>
            </a:extLst>
          </p:cNvPr>
          <p:cNvSpPr>
            <a:spLocks noGrp="1"/>
          </p:cNvSpPr>
          <p:nvPr>
            <p:ph type="sldNum" sz="quarter" idx="4"/>
          </p:nvPr>
        </p:nvSpPr>
        <p:spPr/>
        <p:txBody>
          <a:bodyPr/>
          <a:lstStyle/>
          <a:p>
            <a:fld id="{294A09A9-5501-47C1-A89A-A340965A2BE2}" type="slidenum">
              <a:rPr lang="en-US" smtClean="0"/>
              <a:pPr/>
              <a:t>11</a:t>
            </a:fld>
            <a:endParaRPr lang="en-US" dirty="0"/>
          </a:p>
        </p:txBody>
      </p:sp>
      <p:sp>
        <p:nvSpPr>
          <p:cNvPr id="4" name="Content Placeholder 3">
            <a:extLst>
              <a:ext uri="{FF2B5EF4-FFF2-40B4-BE49-F238E27FC236}">
                <a16:creationId xmlns:a16="http://schemas.microsoft.com/office/drawing/2014/main" id="{4FA50950-E755-6336-3421-0944F5BD873E}"/>
              </a:ext>
            </a:extLst>
          </p:cNvPr>
          <p:cNvSpPr>
            <a:spLocks noGrp="1"/>
          </p:cNvSpPr>
          <p:nvPr>
            <p:ph sz="quarter" idx="11"/>
          </p:nvPr>
        </p:nvSpPr>
        <p:spPr>
          <a:xfrm>
            <a:off x="1880442" y="1727656"/>
            <a:ext cx="10499725" cy="4860925"/>
          </a:xfrm>
        </p:spPr>
        <p:txBody>
          <a:bodyPr/>
          <a:lstStyle/>
          <a:p>
            <a:r>
              <a:rPr lang="en-US" sz="2800" dirty="0">
                <a:solidFill>
                  <a:schemeClr val="accent5">
                    <a:lumMod val="50000"/>
                  </a:schemeClr>
                </a:solidFill>
              </a:rPr>
              <a:t>Results</a:t>
            </a:r>
            <a:r>
              <a:rPr lang="en-US" dirty="0">
                <a:solidFill>
                  <a:schemeClr val="accent5">
                    <a:lumMod val="50000"/>
                  </a:schemeClr>
                </a:solidFill>
              </a:rPr>
              <a:t>:</a:t>
            </a:r>
            <a:r>
              <a:rPr lang="en-US" sz="2800" dirty="0">
                <a:solidFill>
                  <a:schemeClr val="accent5">
                    <a:lumMod val="50000"/>
                  </a:schemeClr>
                </a:solidFill>
              </a:rPr>
              <a:t>  $63.81 with an error margin of $19</a:t>
            </a:r>
          </a:p>
          <a:p>
            <a:r>
              <a:rPr lang="en-US" sz="1800" dirty="0">
                <a:solidFill>
                  <a:schemeClr val="accent5">
                    <a:lumMod val="50000"/>
                  </a:schemeClr>
                </a:solidFill>
              </a:rPr>
              <a:t>This suggests that the ideal ticket price for a resort be somewhere </a:t>
            </a:r>
          </a:p>
          <a:p>
            <a:pPr marL="0" indent="0">
              <a:buNone/>
            </a:pPr>
            <a:r>
              <a:rPr lang="en-US" sz="1800" dirty="0">
                <a:solidFill>
                  <a:schemeClr val="accent5">
                    <a:lumMod val="50000"/>
                  </a:schemeClr>
                </a:solidFill>
              </a:rPr>
              <a:t>	between $44.81 and $82.81.</a:t>
            </a:r>
          </a:p>
          <a:p>
            <a:r>
              <a:rPr lang="en-US" sz="1800" dirty="0">
                <a:solidFill>
                  <a:schemeClr val="accent5">
                    <a:lumMod val="50000"/>
                  </a:schemeClr>
                </a:solidFill>
              </a:rPr>
              <a:t>A large range is not very useful.</a:t>
            </a:r>
          </a:p>
          <a:p>
            <a:r>
              <a:rPr lang="en-US" sz="1800" dirty="0">
                <a:solidFill>
                  <a:schemeClr val="accent5">
                    <a:lumMod val="50000"/>
                  </a:schemeClr>
                </a:solidFill>
              </a:rPr>
              <a:t>Does not reflect any features of individual resorts</a:t>
            </a:r>
          </a:p>
          <a:p>
            <a:r>
              <a:rPr lang="en-US" sz="1800" dirty="0">
                <a:solidFill>
                  <a:schemeClr val="accent5">
                    <a:lumMod val="50000"/>
                  </a:schemeClr>
                </a:solidFill>
              </a:rPr>
              <a:t>Provides a baseline against which to compare future models</a:t>
            </a:r>
          </a:p>
        </p:txBody>
      </p:sp>
      <p:sp>
        <p:nvSpPr>
          <p:cNvPr id="5" name="Title 4">
            <a:extLst>
              <a:ext uri="{FF2B5EF4-FFF2-40B4-BE49-F238E27FC236}">
                <a16:creationId xmlns:a16="http://schemas.microsoft.com/office/drawing/2014/main" id="{324E34C2-1DA9-8CF8-D051-C078C126B7C6}"/>
              </a:ext>
            </a:extLst>
          </p:cNvPr>
          <p:cNvSpPr>
            <a:spLocks noGrp="1"/>
          </p:cNvSpPr>
          <p:nvPr>
            <p:ph type="title"/>
          </p:nvPr>
        </p:nvSpPr>
        <p:spPr>
          <a:xfrm>
            <a:off x="312898" y="269419"/>
            <a:ext cx="10499725" cy="1355724"/>
          </a:xfrm>
        </p:spPr>
        <p:txBody>
          <a:bodyPr>
            <a:normAutofit/>
          </a:bodyPr>
          <a:lstStyle/>
          <a:p>
            <a:pPr algn="l"/>
            <a:r>
              <a:rPr lang="en-US" sz="3200" dirty="0">
                <a:solidFill>
                  <a:schemeClr val="bg2"/>
                </a:solidFill>
              </a:rPr>
              <a:t>Pre-model:  Using the mean to suggest ticket price</a:t>
            </a:r>
          </a:p>
        </p:txBody>
      </p:sp>
    </p:spTree>
    <p:extLst>
      <p:ext uri="{BB962C8B-B14F-4D97-AF65-F5344CB8AC3E}">
        <p14:creationId xmlns:p14="http://schemas.microsoft.com/office/powerpoint/2010/main" val="1345855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AC4CA"/>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FDF0F6-F0AC-7322-364E-20D5B6D78F5B}"/>
              </a:ext>
            </a:extLst>
          </p:cNvPr>
          <p:cNvSpPr>
            <a:spLocks noGrp="1"/>
          </p:cNvSpPr>
          <p:nvPr>
            <p:ph type="dt" sz="half" idx="2"/>
          </p:nvPr>
        </p:nvSpPr>
        <p:spPr/>
        <p:txBody>
          <a:bodyPr/>
          <a:lstStyle/>
          <a:p>
            <a:fld id="{C5DB74C9-B808-4394-A017-79C83B2524EF}" type="datetime1">
              <a:rPr lang="en-US" smtClean="0"/>
              <a:t>7/25/2022</a:t>
            </a:fld>
            <a:endParaRPr lang="en-US" dirty="0"/>
          </a:p>
        </p:txBody>
      </p:sp>
      <p:sp>
        <p:nvSpPr>
          <p:cNvPr id="3" name="Slide Number Placeholder 2">
            <a:extLst>
              <a:ext uri="{FF2B5EF4-FFF2-40B4-BE49-F238E27FC236}">
                <a16:creationId xmlns:a16="http://schemas.microsoft.com/office/drawing/2014/main" id="{0116FE44-0688-3194-3DEF-4565574E0B8C}"/>
              </a:ext>
            </a:extLst>
          </p:cNvPr>
          <p:cNvSpPr>
            <a:spLocks noGrp="1"/>
          </p:cNvSpPr>
          <p:nvPr>
            <p:ph type="sldNum" sz="quarter" idx="4"/>
          </p:nvPr>
        </p:nvSpPr>
        <p:spPr/>
        <p:txBody>
          <a:bodyPr/>
          <a:lstStyle/>
          <a:p>
            <a:fld id="{294A09A9-5501-47C1-A89A-A340965A2BE2}" type="slidenum">
              <a:rPr lang="en-US" smtClean="0"/>
              <a:pPr/>
              <a:t>12</a:t>
            </a:fld>
            <a:endParaRPr lang="en-US" dirty="0"/>
          </a:p>
        </p:txBody>
      </p:sp>
      <p:sp>
        <p:nvSpPr>
          <p:cNvPr id="4" name="Content Placeholder 3">
            <a:extLst>
              <a:ext uri="{FF2B5EF4-FFF2-40B4-BE49-F238E27FC236}">
                <a16:creationId xmlns:a16="http://schemas.microsoft.com/office/drawing/2014/main" id="{4FA50950-E755-6336-3421-0944F5BD873E}"/>
              </a:ext>
            </a:extLst>
          </p:cNvPr>
          <p:cNvSpPr>
            <a:spLocks noGrp="1"/>
          </p:cNvSpPr>
          <p:nvPr>
            <p:ph sz="quarter" idx="11"/>
          </p:nvPr>
        </p:nvSpPr>
        <p:spPr>
          <a:xfrm>
            <a:off x="1379377" y="1531713"/>
            <a:ext cx="10499725" cy="4860925"/>
          </a:xfrm>
        </p:spPr>
        <p:txBody>
          <a:bodyPr>
            <a:normAutofit/>
          </a:bodyPr>
          <a:lstStyle/>
          <a:p>
            <a:r>
              <a:rPr lang="en-US" sz="1900" dirty="0">
                <a:solidFill>
                  <a:schemeClr val="accent5">
                    <a:lumMod val="50000"/>
                  </a:schemeClr>
                </a:solidFill>
              </a:rPr>
              <a:t>Lessens error compared to the mean from $19-$9</a:t>
            </a:r>
          </a:p>
          <a:p>
            <a:r>
              <a:rPr lang="en-US" sz="1900" dirty="0">
                <a:solidFill>
                  <a:schemeClr val="accent5">
                    <a:lumMod val="50000"/>
                  </a:schemeClr>
                </a:solidFill>
              </a:rPr>
              <a:t>A smaller range mean that this model is more useful than using the mean alone.</a:t>
            </a:r>
          </a:p>
          <a:p>
            <a:r>
              <a:rPr lang="en-US" sz="1900" dirty="0">
                <a:solidFill>
                  <a:schemeClr val="accent5">
                    <a:lumMod val="50000"/>
                  </a:schemeClr>
                </a:solidFill>
              </a:rPr>
              <a:t>Accounts for 70%-80% of variability</a:t>
            </a:r>
          </a:p>
          <a:p>
            <a:r>
              <a:rPr lang="en-US" sz="1900" dirty="0">
                <a:solidFill>
                  <a:schemeClr val="accent5">
                    <a:lumMod val="50000"/>
                  </a:schemeClr>
                </a:solidFill>
              </a:rPr>
              <a:t>This model also does not weigh each feature to give a detailed estimate, </a:t>
            </a:r>
          </a:p>
          <a:p>
            <a:pPr marL="0" indent="0">
              <a:buNone/>
            </a:pPr>
            <a:r>
              <a:rPr lang="en-US" sz="1900" dirty="0">
                <a:solidFill>
                  <a:schemeClr val="accent5">
                    <a:lumMod val="50000"/>
                  </a:schemeClr>
                </a:solidFill>
              </a:rPr>
              <a:t>	and we will see that the next model shows less error and less variability.</a:t>
            </a:r>
          </a:p>
          <a:p>
            <a:r>
              <a:rPr lang="en-US" sz="1900" dirty="0">
                <a:solidFill>
                  <a:schemeClr val="accent5">
                    <a:lumMod val="50000"/>
                  </a:schemeClr>
                </a:solidFill>
              </a:rPr>
              <a:t>Highlights 4 most important features:</a:t>
            </a:r>
          </a:p>
          <a:p>
            <a:pPr lvl="1"/>
            <a:r>
              <a:rPr lang="en-US" sz="1400" dirty="0">
                <a:solidFill>
                  <a:schemeClr val="accent5">
                    <a:lumMod val="50000"/>
                  </a:schemeClr>
                </a:solidFill>
              </a:rPr>
              <a:t>Distance of vertical drop</a:t>
            </a:r>
          </a:p>
          <a:p>
            <a:pPr lvl="1"/>
            <a:r>
              <a:rPr lang="en-US" sz="1400" dirty="0">
                <a:solidFill>
                  <a:schemeClr val="accent5">
                    <a:lumMod val="50000"/>
                  </a:schemeClr>
                </a:solidFill>
              </a:rPr>
              <a:t>Snow-making acres</a:t>
            </a:r>
          </a:p>
          <a:p>
            <a:pPr lvl="1"/>
            <a:r>
              <a:rPr lang="en-US" sz="1400" dirty="0">
                <a:solidFill>
                  <a:schemeClr val="accent5">
                    <a:lumMod val="50000"/>
                  </a:schemeClr>
                </a:solidFill>
              </a:rPr>
              <a:t>Number of fast quads</a:t>
            </a:r>
          </a:p>
          <a:p>
            <a:pPr lvl="1"/>
            <a:r>
              <a:rPr lang="en-US" sz="1400" dirty="0">
                <a:solidFill>
                  <a:schemeClr val="accent5">
                    <a:lumMod val="50000"/>
                  </a:schemeClr>
                </a:solidFill>
              </a:rPr>
              <a:t>Number of runs</a:t>
            </a:r>
          </a:p>
        </p:txBody>
      </p:sp>
      <p:sp>
        <p:nvSpPr>
          <p:cNvPr id="5" name="Title 4">
            <a:extLst>
              <a:ext uri="{FF2B5EF4-FFF2-40B4-BE49-F238E27FC236}">
                <a16:creationId xmlns:a16="http://schemas.microsoft.com/office/drawing/2014/main" id="{324E34C2-1DA9-8CF8-D051-C078C126B7C6}"/>
              </a:ext>
            </a:extLst>
          </p:cNvPr>
          <p:cNvSpPr>
            <a:spLocks noGrp="1"/>
          </p:cNvSpPr>
          <p:nvPr>
            <p:ph type="title"/>
          </p:nvPr>
        </p:nvSpPr>
        <p:spPr>
          <a:xfrm>
            <a:off x="312898" y="269419"/>
            <a:ext cx="10499725" cy="1355724"/>
          </a:xfrm>
        </p:spPr>
        <p:txBody>
          <a:bodyPr>
            <a:normAutofit/>
          </a:bodyPr>
          <a:lstStyle/>
          <a:p>
            <a:pPr algn="l"/>
            <a:r>
              <a:rPr lang="en-US" sz="3200" dirty="0">
                <a:solidFill>
                  <a:schemeClr val="bg2"/>
                </a:solidFill>
              </a:rPr>
              <a:t>Model A:  Linear Regression Model</a:t>
            </a:r>
          </a:p>
        </p:txBody>
      </p:sp>
    </p:spTree>
    <p:extLst>
      <p:ext uri="{BB962C8B-B14F-4D97-AF65-F5344CB8AC3E}">
        <p14:creationId xmlns:p14="http://schemas.microsoft.com/office/powerpoint/2010/main" val="1840972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6C9E8"/>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FDF0F6-F0AC-7322-364E-20D5B6D78F5B}"/>
              </a:ext>
            </a:extLst>
          </p:cNvPr>
          <p:cNvSpPr>
            <a:spLocks noGrp="1"/>
          </p:cNvSpPr>
          <p:nvPr>
            <p:ph type="dt" sz="half" idx="2"/>
          </p:nvPr>
        </p:nvSpPr>
        <p:spPr/>
        <p:txBody>
          <a:bodyPr/>
          <a:lstStyle/>
          <a:p>
            <a:fld id="{C5DB74C9-B808-4394-A017-79C83B2524EF}" type="datetime1">
              <a:rPr lang="en-US" smtClean="0"/>
              <a:t>7/25/2022</a:t>
            </a:fld>
            <a:endParaRPr lang="en-US" dirty="0"/>
          </a:p>
        </p:txBody>
      </p:sp>
      <p:sp>
        <p:nvSpPr>
          <p:cNvPr id="3" name="Slide Number Placeholder 2">
            <a:extLst>
              <a:ext uri="{FF2B5EF4-FFF2-40B4-BE49-F238E27FC236}">
                <a16:creationId xmlns:a16="http://schemas.microsoft.com/office/drawing/2014/main" id="{0116FE44-0688-3194-3DEF-4565574E0B8C}"/>
              </a:ext>
            </a:extLst>
          </p:cNvPr>
          <p:cNvSpPr>
            <a:spLocks noGrp="1"/>
          </p:cNvSpPr>
          <p:nvPr>
            <p:ph type="sldNum" sz="quarter" idx="4"/>
          </p:nvPr>
        </p:nvSpPr>
        <p:spPr/>
        <p:txBody>
          <a:bodyPr/>
          <a:lstStyle/>
          <a:p>
            <a:fld id="{294A09A9-5501-47C1-A89A-A340965A2BE2}" type="slidenum">
              <a:rPr lang="en-US" smtClean="0"/>
              <a:pPr/>
              <a:t>13</a:t>
            </a:fld>
            <a:endParaRPr lang="en-US" dirty="0"/>
          </a:p>
        </p:txBody>
      </p:sp>
      <p:sp>
        <p:nvSpPr>
          <p:cNvPr id="4" name="Content Placeholder 3">
            <a:extLst>
              <a:ext uri="{FF2B5EF4-FFF2-40B4-BE49-F238E27FC236}">
                <a16:creationId xmlns:a16="http://schemas.microsoft.com/office/drawing/2014/main" id="{4FA50950-E755-6336-3421-0944F5BD873E}"/>
              </a:ext>
            </a:extLst>
          </p:cNvPr>
          <p:cNvSpPr>
            <a:spLocks noGrp="1"/>
          </p:cNvSpPr>
          <p:nvPr>
            <p:ph sz="quarter" idx="11"/>
          </p:nvPr>
        </p:nvSpPr>
        <p:spPr>
          <a:xfrm>
            <a:off x="1054361" y="1541043"/>
            <a:ext cx="10666122" cy="4860925"/>
          </a:xfrm>
        </p:spPr>
        <p:txBody>
          <a:bodyPr>
            <a:normAutofit fontScale="92500"/>
          </a:bodyPr>
          <a:lstStyle/>
          <a:p>
            <a:r>
              <a:rPr lang="en-US" sz="2800" dirty="0">
                <a:solidFill>
                  <a:schemeClr val="accent5">
                    <a:lumMod val="50000"/>
                  </a:schemeClr>
                </a:solidFill>
              </a:rPr>
              <a:t>Results</a:t>
            </a:r>
            <a:r>
              <a:rPr lang="en-US" dirty="0">
                <a:solidFill>
                  <a:schemeClr val="accent5">
                    <a:lumMod val="50000"/>
                  </a:schemeClr>
                </a:solidFill>
              </a:rPr>
              <a:t>:</a:t>
            </a:r>
            <a:r>
              <a:rPr lang="en-US" sz="2800" dirty="0">
                <a:solidFill>
                  <a:schemeClr val="accent5">
                    <a:lumMod val="50000"/>
                  </a:schemeClr>
                </a:solidFill>
              </a:rPr>
              <a:t> $95.87 with an error margin of $9</a:t>
            </a:r>
          </a:p>
          <a:p>
            <a:r>
              <a:rPr lang="en-US" sz="1800" dirty="0">
                <a:solidFill>
                  <a:schemeClr val="accent5">
                    <a:lumMod val="50000"/>
                  </a:schemeClr>
                </a:solidFill>
              </a:rPr>
              <a:t>This suggests that the ideal ticket price be between $86.87 and $104.87.</a:t>
            </a:r>
          </a:p>
          <a:p>
            <a:r>
              <a:rPr lang="en-US" sz="1800" dirty="0">
                <a:solidFill>
                  <a:schemeClr val="accent5">
                    <a:lumMod val="50000"/>
                  </a:schemeClr>
                </a:solidFill>
              </a:rPr>
              <a:t>Mean absolute error of $9.53 (better than the linear regression model or the mean)</a:t>
            </a:r>
          </a:p>
          <a:p>
            <a:r>
              <a:rPr lang="en-US" sz="1800" dirty="0">
                <a:solidFill>
                  <a:schemeClr val="accent5">
                    <a:lumMod val="50000"/>
                  </a:schemeClr>
                </a:solidFill>
              </a:rPr>
              <a:t>A smaller range is more useful than any earlier methods.</a:t>
            </a:r>
          </a:p>
          <a:p>
            <a:r>
              <a:rPr lang="en-US" sz="1800" dirty="0">
                <a:solidFill>
                  <a:schemeClr val="accent5">
                    <a:lumMod val="50000"/>
                  </a:schemeClr>
                </a:solidFill>
              </a:rPr>
              <a:t>This model takes each resort feature into account to give a more detailed and accurate estimate.</a:t>
            </a:r>
          </a:p>
          <a:p>
            <a:r>
              <a:rPr lang="en-US" sz="1800" dirty="0">
                <a:solidFill>
                  <a:schemeClr val="accent5">
                    <a:lumMod val="50000"/>
                  </a:schemeClr>
                </a:solidFill>
              </a:rPr>
              <a:t>Highlights 4 most important features:</a:t>
            </a:r>
          </a:p>
          <a:p>
            <a:pPr lvl="1"/>
            <a:r>
              <a:rPr lang="en-US" sz="1400" dirty="0">
                <a:solidFill>
                  <a:schemeClr val="accent5">
                    <a:lumMod val="50000"/>
                  </a:schemeClr>
                </a:solidFill>
              </a:rPr>
              <a:t>Number of fast quads</a:t>
            </a:r>
          </a:p>
          <a:p>
            <a:pPr lvl="1"/>
            <a:r>
              <a:rPr lang="en-US" sz="1400" dirty="0">
                <a:solidFill>
                  <a:schemeClr val="accent5">
                    <a:lumMod val="50000"/>
                  </a:schemeClr>
                </a:solidFill>
              </a:rPr>
              <a:t>Number of runs</a:t>
            </a:r>
          </a:p>
          <a:p>
            <a:pPr lvl="1"/>
            <a:r>
              <a:rPr lang="en-US" sz="1400" dirty="0">
                <a:solidFill>
                  <a:schemeClr val="accent5">
                    <a:lumMod val="50000"/>
                  </a:schemeClr>
                </a:solidFill>
              </a:rPr>
              <a:t>Snow-making acres</a:t>
            </a:r>
          </a:p>
          <a:p>
            <a:pPr lvl="1"/>
            <a:r>
              <a:rPr lang="en-US" sz="1400" dirty="0">
                <a:solidFill>
                  <a:schemeClr val="accent5">
                    <a:lumMod val="50000"/>
                  </a:schemeClr>
                </a:solidFill>
              </a:rPr>
              <a:t>Distance of vertical drop</a:t>
            </a:r>
          </a:p>
        </p:txBody>
      </p:sp>
      <p:sp>
        <p:nvSpPr>
          <p:cNvPr id="5" name="Title 4">
            <a:extLst>
              <a:ext uri="{FF2B5EF4-FFF2-40B4-BE49-F238E27FC236}">
                <a16:creationId xmlns:a16="http://schemas.microsoft.com/office/drawing/2014/main" id="{324E34C2-1DA9-8CF8-D051-C078C126B7C6}"/>
              </a:ext>
            </a:extLst>
          </p:cNvPr>
          <p:cNvSpPr>
            <a:spLocks noGrp="1"/>
          </p:cNvSpPr>
          <p:nvPr>
            <p:ph type="title"/>
          </p:nvPr>
        </p:nvSpPr>
        <p:spPr>
          <a:xfrm>
            <a:off x="312898" y="269419"/>
            <a:ext cx="10499725" cy="1355724"/>
          </a:xfrm>
        </p:spPr>
        <p:txBody>
          <a:bodyPr>
            <a:normAutofit/>
          </a:bodyPr>
          <a:lstStyle/>
          <a:p>
            <a:pPr algn="l"/>
            <a:r>
              <a:rPr lang="en-US" sz="3200" dirty="0">
                <a:solidFill>
                  <a:schemeClr val="bg2"/>
                </a:solidFill>
              </a:rPr>
              <a:t>Model B:  Random Forest Model</a:t>
            </a:r>
          </a:p>
        </p:txBody>
      </p:sp>
    </p:spTree>
    <p:extLst>
      <p:ext uri="{BB962C8B-B14F-4D97-AF65-F5344CB8AC3E}">
        <p14:creationId xmlns:p14="http://schemas.microsoft.com/office/powerpoint/2010/main" val="4045220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EF2F8"/>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943B6E-0211-B960-F209-0D37864D156F}"/>
              </a:ext>
            </a:extLst>
          </p:cNvPr>
          <p:cNvSpPr>
            <a:spLocks noGrp="1"/>
          </p:cNvSpPr>
          <p:nvPr>
            <p:ph type="dt" sz="half" idx="2"/>
          </p:nvPr>
        </p:nvSpPr>
        <p:spPr/>
        <p:txBody>
          <a:bodyPr/>
          <a:lstStyle/>
          <a:p>
            <a:fld id="{C09D4DA8-2D4A-4F06-BECA-044AF4113FB4}" type="datetime1">
              <a:rPr lang="en-US" smtClean="0"/>
              <a:t>7/25/2022</a:t>
            </a:fld>
            <a:endParaRPr lang="en-US" dirty="0"/>
          </a:p>
        </p:txBody>
      </p:sp>
      <p:sp>
        <p:nvSpPr>
          <p:cNvPr id="4" name="Slide Number Placeholder 3">
            <a:extLst>
              <a:ext uri="{FF2B5EF4-FFF2-40B4-BE49-F238E27FC236}">
                <a16:creationId xmlns:a16="http://schemas.microsoft.com/office/drawing/2014/main" id="{692F7DEB-8DB8-3463-8832-8BDF8A996940}"/>
              </a:ext>
            </a:extLst>
          </p:cNvPr>
          <p:cNvSpPr>
            <a:spLocks noGrp="1"/>
          </p:cNvSpPr>
          <p:nvPr>
            <p:ph type="sldNum" sz="quarter" idx="4"/>
          </p:nvPr>
        </p:nvSpPr>
        <p:spPr/>
        <p:txBody>
          <a:bodyPr/>
          <a:lstStyle/>
          <a:p>
            <a:fld id="{294A09A9-5501-47C1-A89A-A340965A2BE2}" type="slidenum">
              <a:rPr lang="en-US" smtClean="0">
                <a:solidFill>
                  <a:schemeClr val="bg2"/>
                </a:solidFill>
              </a:rPr>
              <a:pPr/>
              <a:t>14</a:t>
            </a:fld>
            <a:endParaRPr lang="en-US" dirty="0">
              <a:solidFill>
                <a:schemeClr val="bg2"/>
              </a:solidFill>
            </a:endParaRPr>
          </a:p>
        </p:txBody>
      </p:sp>
      <p:pic>
        <p:nvPicPr>
          <p:cNvPr id="7" name="Picture 6" descr="Chart, histogram&#10;&#10;Description automatically generated">
            <a:extLst>
              <a:ext uri="{FF2B5EF4-FFF2-40B4-BE49-F238E27FC236}">
                <a16:creationId xmlns:a16="http://schemas.microsoft.com/office/drawing/2014/main" id="{502FD4AA-235C-F4E5-EA12-57A76A712A52}"/>
              </a:ext>
            </a:extLst>
          </p:cNvPr>
          <p:cNvPicPr>
            <a:picLocks noChangeAspect="1"/>
          </p:cNvPicPr>
          <p:nvPr/>
        </p:nvPicPr>
        <p:blipFill>
          <a:blip r:embed="rId2"/>
          <a:stretch>
            <a:fillRect/>
          </a:stretch>
        </p:blipFill>
        <p:spPr>
          <a:xfrm>
            <a:off x="266700" y="1"/>
            <a:ext cx="5581479" cy="3067050"/>
          </a:xfrm>
          <a:prstGeom prst="rect">
            <a:avLst/>
          </a:prstGeom>
        </p:spPr>
      </p:pic>
      <p:pic>
        <p:nvPicPr>
          <p:cNvPr id="9" name="Picture 8" descr="Chart, histogram&#10;&#10;Description automatically generated">
            <a:extLst>
              <a:ext uri="{FF2B5EF4-FFF2-40B4-BE49-F238E27FC236}">
                <a16:creationId xmlns:a16="http://schemas.microsoft.com/office/drawing/2014/main" id="{E0DE76BA-0272-E9FD-E03D-BAA85A2B891B}"/>
              </a:ext>
            </a:extLst>
          </p:cNvPr>
          <p:cNvPicPr>
            <a:picLocks noChangeAspect="1"/>
          </p:cNvPicPr>
          <p:nvPr/>
        </p:nvPicPr>
        <p:blipFill>
          <a:blip r:embed="rId3"/>
          <a:stretch>
            <a:fillRect/>
          </a:stretch>
        </p:blipFill>
        <p:spPr>
          <a:xfrm>
            <a:off x="6343821" y="1"/>
            <a:ext cx="5581479" cy="3067050"/>
          </a:xfrm>
          <a:prstGeom prst="rect">
            <a:avLst/>
          </a:prstGeom>
        </p:spPr>
      </p:pic>
      <p:pic>
        <p:nvPicPr>
          <p:cNvPr id="11" name="Picture 10" descr="Chart, histogram&#10;&#10;Description automatically generated">
            <a:extLst>
              <a:ext uri="{FF2B5EF4-FFF2-40B4-BE49-F238E27FC236}">
                <a16:creationId xmlns:a16="http://schemas.microsoft.com/office/drawing/2014/main" id="{EA4BA214-BF3D-8632-AAC7-A19597D690C4}"/>
              </a:ext>
            </a:extLst>
          </p:cNvPr>
          <p:cNvPicPr>
            <a:picLocks noChangeAspect="1"/>
          </p:cNvPicPr>
          <p:nvPr/>
        </p:nvPicPr>
        <p:blipFill>
          <a:blip r:embed="rId4"/>
          <a:stretch>
            <a:fillRect/>
          </a:stretch>
        </p:blipFill>
        <p:spPr>
          <a:xfrm>
            <a:off x="266699" y="3714485"/>
            <a:ext cx="5581479" cy="3067050"/>
          </a:xfrm>
          <a:prstGeom prst="rect">
            <a:avLst/>
          </a:prstGeom>
        </p:spPr>
      </p:pic>
      <p:pic>
        <p:nvPicPr>
          <p:cNvPr id="13" name="Picture 12" descr="A picture containing histogram&#10;&#10;Description automatically generated">
            <a:extLst>
              <a:ext uri="{FF2B5EF4-FFF2-40B4-BE49-F238E27FC236}">
                <a16:creationId xmlns:a16="http://schemas.microsoft.com/office/drawing/2014/main" id="{6D5A9AA2-BF18-7BF8-259B-3CB9E7E81A56}"/>
              </a:ext>
            </a:extLst>
          </p:cNvPr>
          <p:cNvPicPr>
            <a:picLocks noChangeAspect="1"/>
          </p:cNvPicPr>
          <p:nvPr/>
        </p:nvPicPr>
        <p:blipFill>
          <a:blip r:embed="rId5"/>
          <a:stretch>
            <a:fillRect/>
          </a:stretch>
        </p:blipFill>
        <p:spPr>
          <a:xfrm>
            <a:off x="6343820" y="3714485"/>
            <a:ext cx="5581479" cy="3036981"/>
          </a:xfrm>
          <a:prstGeom prst="rect">
            <a:avLst/>
          </a:prstGeom>
        </p:spPr>
      </p:pic>
      <p:sp>
        <p:nvSpPr>
          <p:cNvPr id="14" name="TextBox 13">
            <a:extLst>
              <a:ext uri="{FF2B5EF4-FFF2-40B4-BE49-F238E27FC236}">
                <a16:creationId xmlns:a16="http://schemas.microsoft.com/office/drawing/2014/main" id="{DE75E432-2C54-49D1-FF26-1E7F1F95E529}"/>
              </a:ext>
            </a:extLst>
          </p:cNvPr>
          <p:cNvSpPr txBox="1"/>
          <p:nvPr/>
        </p:nvSpPr>
        <p:spPr>
          <a:xfrm>
            <a:off x="-1263646" y="3228945"/>
            <a:ext cx="14223647" cy="400110"/>
          </a:xfrm>
          <a:prstGeom prst="rect">
            <a:avLst/>
          </a:prstGeom>
          <a:noFill/>
        </p:spPr>
        <p:txBody>
          <a:bodyPr wrap="square" rtlCol="0">
            <a:spAutoFit/>
          </a:bodyPr>
          <a:lstStyle/>
          <a:p>
            <a:pPr algn="ctr"/>
            <a:r>
              <a:rPr lang="en-US" sz="2000" b="1" dirty="0">
                <a:solidFill>
                  <a:schemeClr val="accent5">
                    <a:lumMod val="50000"/>
                  </a:schemeClr>
                </a:solidFill>
              </a:rPr>
              <a:t>Four most important features:  Big Mountain Resort in market context</a:t>
            </a:r>
          </a:p>
        </p:txBody>
      </p:sp>
    </p:spTree>
    <p:extLst>
      <p:ext uri="{BB962C8B-B14F-4D97-AF65-F5344CB8AC3E}">
        <p14:creationId xmlns:p14="http://schemas.microsoft.com/office/powerpoint/2010/main" val="15338489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7998B5"/>
        </a:solidFill>
        <a:effectLst/>
      </p:bgPr>
    </p:bg>
    <p:spTree>
      <p:nvGrpSpPr>
        <p:cNvPr id="1" name=""/>
        <p:cNvGrpSpPr/>
        <p:nvPr/>
      </p:nvGrpSpPr>
      <p:grpSpPr>
        <a:xfrm>
          <a:off x="0" y="0"/>
          <a:ext cx="0" cy="0"/>
          <a:chOff x="0" y="0"/>
          <a:chExt cx="0" cy="0"/>
        </a:xfrm>
      </p:grpSpPr>
      <p:graphicFrame>
        <p:nvGraphicFramePr>
          <p:cNvPr id="23" name="Table 23">
            <a:extLst>
              <a:ext uri="{FF2B5EF4-FFF2-40B4-BE49-F238E27FC236}">
                <a16:creationId xmlns:a16="http://schemas.microsoft.com/office/drawing/2014/main" id="{A4779ED5-F550-4DD0-A629-AFB3A45D79DA}"/>
              </a:ext>
            </a:extLst>
          </p:cNvPr>
          <p:cNvGraphicFramePr>
            <a:graphicFrameLocks noGrp="1"/>
          </p:cNvGraphicFramePr>
          <p:nvPr>
            <p:extLst>
              <p:ext uri="{D42A27DB-BD31-4B8C-83A1-F6EECF244321}">
                <p14:modId xmlns:p14="http://schemas.microsoft.com/office/powerpoint/2010/main" val="2485322406"/>
              </p:ext>
            </p:extLst>
          </p:nvPr>
        </p:nvGraphicFramePr>
        <p:xfrm>
          <a:off x="1028700" y="2569118"/>
          <a:ext cx="10134600" cy="3291840"/>
        </p:xfrm>
        <a:graphic>
          <a:graphicData uri="http://schemas.openxmlformats.org/drawingml/2006/table">
            <a:tbl>
              <a:tblPr firstRow="1" bandRow="1">
                <a:tableStyleId>{5C22544A-7EE6-4342-B048-85BDC9FD1C3A}</a:tableStyleId>
              </a:tblPr>
              <a:tblGrid>
                <a:gridCol w="5067300">
                  <a:extLst>
                    <a:ext uri="{9D8B030D-6E8A-4147-A177-3AD203B41FA5}">
                      <a16:colId xmlns:a16="http://schemas.microsoft.com/office/drawing/2014/main" val="3007200546"/>
                    </a:ext>
                  </a:extLst>
                </a:gridCol>
                <a:gridCol w="5067300">
                  <a:extLst>
                    <a:ext uri="{9D8B030D-6E8A-4147-A177-3AD203B41FA5}">
                      <a16:colId xmlns:a16="http://schemas.microsoft.com/office/drawing/2014/main" val="1309975012"/>
                    </a:ext>
                  </a:extLst>
                </a:gridCol>
              </a:tblGrid>
              <a:tr h="1097280">
                <a:tc>
                  <a: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chemeClr val="accent5">
                              <a:lumMod val="50000"/>
                            </a:schemeClr>
                          </a:solidFill>
                          <a:effectLst/>
                          <a:uLnTx/>
                          <a:uFillTx/>
                          <a:latin typeface="+mn-lt"/>
                          <a:ea typeface="+mn-ea"/>
                          <a:cs typeface="Biome Light" panose="020B0303030204020804" pitchFamily="34" charset="0"/>
                        </a:rPr>
                        <a:t>Ticket prices should be raised</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chemeClr val="accent5">
                              <a:lumMod val="50000"/>
                            </a:schemeClr>
                          </a:solidFill>
                          <a:effectLst/>
                          <a:uLnTx/>
                          <a:uFillTx/>
                          <a:latin typeface="+mn-lt"/>
                          <a:ea typeface="+mn-ea"/>
                          <a:cs typeface="Biome Light" panose="020B0303030204020804" pitchFamily="34" charset="0"/>
                        </a:rPr>
                        <a:t>Big Mountain Resort offers more than most resorts in the market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9315998"/>
                  </a:ext>
                </a:extLst>
              </a:tr>
              <a:tr h="1097280">
                <a:tc>
                  <a: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chemeClr val="accent5">
                              <a:lumMod val="50000"/>
                            </a:schemeClr>
                          </a:solidFill>
                          <a:effectLst/>
                          <a:uLnTx/>
                          <a:uFillTx/>
                          <a:latin typeface="+mn-lt"/>
                          <a:ea typeface="+mn-ea"/>
                          <a:cs typeface="Biome Light" panose="020B0303030204020804" pitchFamily="34" charset="0"/>
                        </a:rPr>
                        <a:t>Investing in certain features supports higher ticket prices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chemeClr val="accent5">
                              <a:lumMod val="50000"/>
                            </a:schemeClr>
                          </a:solidFill>
                          <a:effectLst/>
                          <a:uLnTx/>
                          <a:uFillTx/>
                          <a:latin typeface="+mn-lt"/>
                          <a:ea typeface="+mn-ea"/>
                          <a:cs typeface="Biome Light" panose="020B0303030204020804" pitchFamily="34" charset="0"/>
                        </a:rPr>
                        <a:t>Even small ticket price increases greatly increase annual income</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31012071"/>
                  </a:ext>
                </a:extLst>
              </a:tr>
              <a:tr h="1097280">
                <a:tc>
                  <a: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accent5">
                              <a:lumMod val="50000"/>
                            </a:schemeClr>
                          </a:solidFill>
                          <a:effectLst/>
                          <a:uLnTx/>
                          <a:uFillTx/>
                          <a:ea typeface="+mn-ea"/>
                          <a:cs typeface="Biome Light" panose="020B0303030204020804" pitchFamily="34" charset="0"/>
                        </a:rPr>
                        <a:t>Increases in income can cover additional future investments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chemeClr val="accent5">
                              <a:lumMod val="50000"/>
                            </a:schemeClr>
                          </a:solidFill>
                          <a:effectLst/>
                          <a:uLnTx/>
                          <a:uFillTx/>
                          <a:latin typeface="+mn-lt"/>
                          <a:ea typeface="+mn-ea"/>
                          <a:cs typeface="Biome Light" panose="020B0303030204020804" pitchFamily="34" charset="0"/>
                        </a:rPr>
                        <a:t>The future of the resort is profitable and supported by evidence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71895934"/>
                  </a:ext>
                </a:extLst>
              </a:tr>
            </a:tbl>
          </a:graphicData>
        </a:graphic>
      </p:graphicFrame>
      <p:sp>
        <p:nvSpPr>
          <p:cNvPr id="36" name="Date Placeholder 35">
            <a:extLst>
              <a:ext uri="{FF2B5EF4-FFF2-40B4-BE49-F238E27FC236}">
                <a16:creationId xmlns:a16="http://schemas.microsoft.com/office/drawing/2014/main" id="{8D56EBED-E2E8-4532-9D58-AEA4BF592BE1}"/>
              </a:ext>
            </a:extLst>
          </p:cNvPr>
          <p:cNvSpPr>
            <a:spLocks noGrp="1"/>
          </p:cNvSpPr>
          <p:nvPr>
            <p:ph type="dt" sz="half" idx="2"/>
          </p:nvPr>
        </p:nvSpPr>
        <p:spPr/>
        <p:txBody>
          <a:bodyPr/>
          <a:lstStyle/>
          <a:p>
            <a:fld id="{E2EFFCE6-B714-4312-995E-9A4A689D43F0}" type="datetime1">
              <a:rPr lang="en-US" smtClean="0"/>
              <a:t>7/25/2022</a:t>
            </a:fld>
            <a:endParaRPr lang="en-US" dirty="0"/>
          </a:p>
        </p:txBody>
      </p:sp>
      <p:sp>
        <p:nvSpPr>
          <p:cNvPr id="37" name="Slide Number Placeholder 36">
            <a:extLst>
              <a:ext uri="{FF2B5EF4-FFF2-40B4-BE49-F238E27FC236}">
                <a16:creationId xmlns:a16="http://schemas.microsoft.com/office/drawing/2014/main" id="{2448455D-834D-4F56-90F8-4F239B5CA790}"/>
              </a:ext>
            </a:extLst>
          </p:cNvPr>
          <p:cNvSpPr>
            <a:spLocks noGrp="1"/>
          </p:cNvSpPr>
          <p:nvPr>
            <p:ph type="sldNum" sz="quarter" idx="4"/>
          </p:nvPr>
        </p:nvSpPr>
        <p:spPr/>
        <p:txBody>
          <a:bodyPr/>
          <a:lstStyle/>
          <a:p>
            <a:fld id="{294A09A9-5501-47C1-A89A-A340965A2BE2}" type="slidenum">
              <a:rPr lang="en-US" smtClean="0"/>
              <a:pPr/>
              <a:t>15</a:t>
            </a:fld>
            <a:endParaRPr lang="en-US" dirty="0"/>
          </a:p>
        </p:txBody>
      </p:sp>
      <p:sp>
        <p:nvSpPr>
          <p:cNvPr id="6" name="Text Placeholder 5">
            <a:extLst>
              <a:ext uri="{FF2B5EF4-FFF2-40B4-BE49-F238E27FC236}">
                <a16:creationId xmlns:a16="http://schemas.microsoft.com/office/drawing/2014/main" id="{3D1197E7-5CDD-EE65-3D6E-166C5C024356}"/>
              </a:ext>
            </a:extLst>
          </p:cNvPr>
          <p:cNvSpPr txBox="1">
            <a:spLocks/>
          </p:cNvSpPr>
          <p:nvPr/>
        </p:nvSpPr>
        <p:spPr>
          <a:xfrm>
            <a:off x="421935" y="-52521"/>
            <a:ext cx="2166030" cy="1937536"/>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7200" dirty="0"/>
              <a:t>04</a:t>
            </a:r>
          </a:p>
        </p:txBody>
      </p:sp>
      <p:sp>
        <p:nvSpPr>
          <p:cNvPr id="2" name="Title 1">
            <a:extLst>
              <a:ext uri="{FF2B5EF4-FFF2-40B4-BE49-F238E27FC236}">
                <a16:creationId xmlns:a16="http://schemas.microsoft.com/office/drawing/2014/main" id="{6BB3A48F-6C9B-4B6F-9063-4E2B2F6CF465}"/>
              </a:ext>
            </a:extLst>
          </p:cNvPr>
          <p:cNvSpPr>
            <a:spLocks noGrp="1"/>
          </p:cNvSpPr>
          <p:nvPr>
            <p:ph type="title"/>
          </p:nvPr>
        </p:nvSpPr>
        <p:spPr>
          <a:xfrm>
            <a:off x="1401925" y="515424"/>
            <a:ext cx="10156826" cy="1369591"/>
          </a:xfrm>
        </p:spPr>
        <p:txBody>
          <a:bodyPr/>
          <a:lstStyle/>
          <a:p>
            <a:r>
              <a:rPr lang="en-US" sz="4000" dirty="0">
                <a:solidFill>
                  <a:srgbClr val="A6C9E8"/>
                </a:solidFill>
              </a:rPr>
              <a:t>Summary</a:t>
            </a:r>
          </a:p>
        </p:txBody>
      </p:sp>
    </p:spTree>
    <p:extLst>
      <p:ext uri="{BB962C8B-B14F-4D97-AF65-F5344CB8AC3E}">
        <p14:creationId xmlns:p14="http://schemas.microsoft.com/office/powerpoint/2010/main" val="4450706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CCE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0A931-F348-4A41-A5F4-69657F3CA0F6}"/>
              </a:ext>
            </a:extLst>
          </p:cNvPr>
          <p:cNvSpPr>
            <a:spLocks noGrp="1"/>
          </p:cNvSpPr>
          <p:nvPr>
            <p:ph type="title"/>
          </p:nvPr>
        </p:nvSpPr>
        <p:spPr/>
        <p:txBody>
          <a:bodyPr/>
          <a:lstStyle/>
          <a:p>
            <a:r>
              <a:rPr lang="en-US" dirty="0"/>
              <a:t>Future plans:</a:t>
            </a:r>
          </a:p>
        </p:txBody>
      </p:sp>
      <p:sp>
        <p:nvSpPr>
          <p:cNvPr id="3" name="Content Placeholder 2">
            <a:extLst>
              <a:ext uri="{FF2B5EF4-FFF2-40B4-BE49-F238E27FC236}">
                <a16:creationId xmlns:a16="http://schemas.microsoft.com/office/drawing/2014/main" id="{B34BD264-B274-4D4C-8E2B-C6F7606B254F}"/>
              </a:ext>
            </a:extLst>
          </p:cNvPr>
          <p:cNvSpPr>
            <a:spLocks noGrp="1"/>
          </p:cNvSpPr>
          <p:nvPr>
            <p:ph idx="4294967295"/>
          </p:nvPr>
        </p:nvSpPr>
        <p:spPr>
          <a:xfrm>
            <a:off x="547398" y="3557039"/>
            <a:ext cx="3924300" cy="2761736"/>
          </a:xfrm>
        </p:spPr>
        <p:txBody>
          <a:bodyPr>
            <a:normAutofit fontScale="77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900" b="0" i="0" u="none" strike="noStrike" kern="1200" cap="none" spc="0" normalizeH="0" baseline="0" noProof="0" dirty="0">
                <a:ln>
                  <a:noFill/>
                </a:ln>
                <a:solidFill>
                  <a:srgbClr val="C0C9C2">
                    <a:lumMod val="50000"/>
                  </a:srgbClr>
                </a:solidFill>
                <a:effectLst/>
                <a:uLnTx/>
                <a:uFillTx/>
                <a:ea typeface="+mn-ea"/>
                <a:cs typeface="Biome Light" panose="020B0303030204020804" pitchFamily="34" charset="0"/>
              </a:rPr>
              <a:t>Improvements</a:t>
            </a:r>
          </a:p>
          <a:p>
            <a:pPr>
              <a:defRPr/>
            </a:pPr>
            <a:r>
              <a:rPr lang="en-US" sz="1800" dirty="0">
                <a:solidFill>
                  <a:schemeClr val="tx2">
                    <a:lumMod val="50000"/>
                  </a:schemeClr>
                </a:solidFill>
                <a:cs typeface="Biome Light" panose="020B0303030204020804" pitchFamily="34" charset="0"/>
              </a:rPr>
              <a:t>Add one additional run</a:t>
            </a:r>
          </a:p>
          <a:p>
            <a:pPr>
              <a:defRPr/>
            </a:pPr>
            <a:r>
              <a:rPr lang="en-US" sz="1800" dirty="0">
                <a:solidFill>
                  <a:schemeClr val="tx2">
                    <a:lumMod val="50000"/>
                  </a:schemeClr>
                </a:solidFill>
                <a:cs typeface="Biome Light" panose="020B0303030204020804" pitchFamily="34" charset="0"/>
              </a:rPr>
              <a:t>Increase vertical drop by 150 feet</a:t>
            </a:r>
          </a:p>
          <a:p>
            <a:pPr>
              <a:defRPr/>
            </a:pPr>
            <a:r>
              <a:rPr lang="en-US" sz="1800" dirty="0">
                <a:solidFill>
                  <a:schemeClr val="tx2">
                    <a:lumMod val="50000"/>
                  </a:schemeClr>
                </a:solidFill>
                <a:cs typeface="Biome Light" panose="020B0303030204020804" pitchFamily="34" charset="0"/>
              </a:rPr>
              <a:t>Additional new chair lift</a:t>
            </a:r>
          </a:p>
          <a:p>
            <a:pPr>
              <a:defRPr/>
            </a:pPr>
            <a:r>
              <a:rPr lang="en-US" sz="1800" dirty="0">
                <a:solidFill>
                  <a:schemeClr val="tx2">
                    <a:lumMod val="50000"/>
                  </a:schemeClr>
                </a:solidFill>
                <a:cs typeface="Biome Light" panose="020B0303030204020804" pitchFamily="34" charset="0"/>
              </a:rPr>
              <a:t>Would support additional ticket increase by $1.99</a:t>
            </a:r>
          </a:p>
          <a:p>
            <a:pPr>
              <a:defRPr/>
            </a:pPr>
            <a:r>
              <a:rPr lang="en-US" sz="1800" dirty="0">
                <a:solidFill>
                  <a:schemeClr val="tx2">
                    <a:lumMod val="50000"/>
                  </a:schemeClr>
                </a:solidFill>
                <a:cs typeface="Biome Light" panose="020B0303030204020804" pitchFamily="34" charset="0"/>
              </a:rPr>
              <a:t>Annual income increase by $3, 474, 000</a:t>
            </a:r>
            <a:endParaRPr kumimoji="0" lang="en-US" sz="1800" b="0" i="0" u="none" strike="noStrike" kern="1200" cap="none" spc="0" normalizeH="0" baseline="0" noProof="0" dirty="0">
              <a:ln>
                <a:noFill/>
              </a:ln>
              <a:solidFill>
                <a:srgbClr val="C0C9C2">
                  <a:lumMod val="50000"/>
                </a:srgbClr>
              </a:solidFill>
              <a:effectLst/>
              <a:uLnTx/>
              <a:uFillTx/>
              <a:ea typeface="+mn-ea"/>
              <a:cs typeface="Biome Light" panose="020B0303030204020804" pitchFamily="34" charset="0"/>
            </a:endParaRPr>
          </a:p>
        </p:txBody>
      </p:sp>
      <p:sp>
        <p:nvSpPr>
          <p:cNvPr id="25" name="Content Placeholder 24">
            <a:extLst>
              <a:ext uri="{FF2B5EF4-FFF2-40B4-BE49-F238E27FC236}">
                <a16:creationId xmlns:a16="http://schemas.microsoft.com/office/drawing/2014/main" id="{EEC41F11-47BD-44B1-BF22-D3C7965626ED}"/>
              </a:ext>
            </a:extLst>
          </p:cNvPr>
          <p:cNvSpPr>
            <a:spLocks noGrp="1"/>
          </p:cNvSpPr>
          <p:nvPr>
            <p:ph idx="4294967295"/>
          </p:nvPr>
        </p:nvSpPr>
        <p:spPr>
          <a:xfrm>
            <a:off x="4599992" y="4200983"/>
            <a:ext cx="3120312" cy="2285999"/>
          </a:xfrm>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C9C2">
                    <a:lumMod val="50000"/>
                  </a:srgbClr>
                </a:solidFill>
                <a:effectLst/>
                <a:uLnTx/>
                <a:uFillTx/>
                <a:ea typeface="+mn-ea"/>
                <a:cs typeface="Biome Light" panose="020B0303030204020804" pitchFamily="34" charset="0"/>
              </a:rPr>
              <a:t>Cutting costs?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1400" dirty="0">
                <a:solidFill>
                  <a:srgbClr val="C0C9C2">
                    <a:lumMod val="50000"/>
                  </a:srgbClr>
                </a:solidFill>
                <a:cs typeface="Biome Light" panose="020B0303030204020804" pitchFamily="34" charset="0"/>
              </a:rPr>
              <a:t>Up to one </a:t>
            </a:r>
            <a:r>
              <a:rPr kumimoji="0" lang="en-US" sz="1400" b="0" i="0" u="none" strike="noStrike" kern="1200" cap="none" spc="0" normalizeH="0" baseline="0" noProof="0" dirty="0">
                <a:ln>
                  <a:noFill/>
                </a:ln>
                <a:solidFill>
                  <a:srgbClr val="C0C9C2">
                    <a:lumMod val="50000"/>
                  </a:srgbClr>
                </a:solidFill>
                <a:effectLst/>
                <a:uLnTx/>
                <a:uFillTx/>
                <a:ea typeface="+mn-ea"/>
                <a:cs typeface="Biome Light" panose="020B0303030204020804" pitchFamily="34" charset="0"/>
              </a:rPr>
              <a:t>run could be closed without decreasing ticket cost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C0C9C2">
                    <a:lumMod val="50000"/>
                  </a:srgbClr>
                </a:solidFill>
                <a:effectLst/>
                <a:uLnTx/>
                <a:uFillTx/>
                <a:ea typeface="+mn-ea"/>
                <a:cs typeface="Biome Light" panose="020B0303030204020804" pitchFamily="34" charset="0"/>
              </a:rPr>
              <a:t>More research is necessary to determine the affect of changes on resort budget</a:t>
            </a:r>
          </a:p>
          <a:p>
            <a:endParaRPr lang="en-US" dirty="0"/>
          </a:p>
        </p:txBody>
      </p:sp>
      <p:sp>
        <p:nvSpPr>
          <p:cNvPr id="26" name="Content Placeholder 25">
            <a:extLst>
              <a:ext uri="{FF2B5EF4-FFF2-40B4-BE49-F238E27FC236}">
                <a16:creationId xmlns:a16="http://schemas.microsoft.com/office/drawing/2014/main" id="{34CC2084-FCB9-4F4B-8B47-44B2A81D5235}"/>
              </a:ext>
            </a:extLst>
          </p:cNvPr>
          <p:cNvSpPr>
            <a:spLocks noGrp="1"/>
          </p:cNvSpPr>
          <p:nvPr>
            <p:ph idx="4294967295"/>
          </p:nvPr>
        </p:nvSpPr>
        <p:spPr>
          <a:xfrm>
            <a:off x="7848598" y="3556001"/>
            <a:ext cx="3796005" cy="2676848"/>
          </a:xfrm>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C9C2">
                    <a:lumMod val="50000"/>
                  </a:srgbClr>
                </a:solidFill>
                <a:effectLst/>
                <a:uLnTx/>
                <a:uFillTx/>
                <a:ea typeface="+mn-ea"/>
                <a:cs typeface="Biome Light" panose="020B0303030204020804" pitchFamily="34" charset="0"/>
              </a:rPr>
              <a:t>Use the model going forward</a:t>
            </a:r>
          </a:p>
          <a:p>
            <a:pPr marL="228600" indent="-228600">
              <a:lnSpc>
                <a:spcPct val="90000"/>
              </a:lnSpc>
              <a:spcBef>
                <a:spcPts val="1000"/>
              </a:spcBef>
              <a:buFont typeface="Arial" panose="020B0604020202020204" pitchFamily="34" charset="0"/>
              <a:buChar char="•"/>
              <a:defRPr/>
            </a:pPr>
            <a:r>
              <a:rPr lang="en-US" sz="1400" dirty="0">
                <a:solidFill>
                  <a:srgbClr val="C0C9C2">
                    <a:lumMod val="50000"/>
                  </a:srgbClr>
                </a:solidFill>
                <a:cs typeface="Biome Light" panose="020B0303030204020804" pitchFamily="34" charset="0"/>
              </a:rPr>
              <a:t>Predict the effects of any feature change or addition</a:t>
            </a:r>
          </a:p>
          <a:p>
            <a:pPr marL="228600" indent="-228600">
              <a:lnSpc>
                <a:spcPct val="90000"/>
              </a:lnSpc>
              <a:spcBef>
                <a:spcPts val="1000"/>
              </a:spcBef>
              <a:buFont typeface="Arial" panose="020B0604020202020204" pitchFamily="34" charset="0"/>
              <a:buChar char="•"/>
              <a:defRPr/>
            </a:pPr>
            <a:r>
              <a:rPr lang="en-US" sz="1400" dirty="0">
                <a:solidFill>
                  <a:srgbClr val="C0C9C2">
                    <a:lumMod val="50000"/>
                  </a:srgbClr>
                </a:solidFill>
                <a:cs typeface="Biome Light" panose="020B0303030204020804" pitchFamily="34" charset="0"/>
              </a:rPr>
              <a:t>Keep data up to date so the model reflects the current market</a:t>
            </a:r>
          </a:p>
          <a:p>
            <a:pPr marL="228600" indent="-228600">
              <a:lnSpc>
                <a:spcPct val="90000"/>
              </a:lnSpc>
              <a:spcBef>
                <a:spcPts val="1000"/>
              </a:spcBef>
              <a:buFont typeface="Arial" panose="020B0604020202020204" pitchFamily="34" charset="0"/>
              <a:buChar char="•"/>
              <a:defRPr/>
            </a:pPr>
            <a:r>
              <a:rPr lang="en-US" sz="1400" dirty="0">
                <a:solidFill>
                  <a:srgbClr val="C0C9C2">
                    <a:lumMod val="50000"/>
                  </a:srgbClr>
                </a:solidFill>
                <a:cs typeface="Biome Light" panose="020B0303030204020804" pitchFamily="34" charset="0"/>
              </a:rPr>
              <a:t>Estimate ideal ticket price based on any changes at Big Mountain or changes in the market</a:t>
            </a:r>
          </a:p>
        </p:txBody>
      </p:sp>
      <p:sp>
        <p:nvSpPr>
          <p:cNvPr id="38" name="Date Placeholder 37">
            <a:extLst>
              <a:ext uri="{FF2B5EF4-FFF2-40B4-BE49-F238E27FC236}">
                <a16:creationId xmlns:a16="http://schemas.microsoft.com/office/drawing/2014/main" id="{44BB509D-E79A-48CF-9C7A-2B385FD379AF}"/>
              </a:ext>
            </a:extLst>
          </p:cNvPr>
          <p:cNvSpPr>
            <a:spLocks noGrp="1"/>
          </p:cNvSpPr>
          <p:nvPr>
            <p:ph type="dt" sz="half" idx="2"/>
          </p:nvPr>
        </p:nvSpPr>
        <p:spPr/>
        <p:txBody>
          <a:bodyPr/>
          <a:lstStyle/>
          <a:p>
            <a:fld id="{478CD27B-109C-41C9-9CF4-85F532F66BBB}" type="datetime1">
              <a:rPr lang="en-US" smtClean="0"/>
              <a:t>7/25/2022</a:t>
            </a:fld>
            <a:endParaRPr lang="en-US" dirty="0"/>
          </a:p>
        </p:txBody>
      </p:sp>
      <p:sp>
        <p:nvSpPr>
          <p:cNvPr id="39" name="Slide Number Placeholder 38">
            <a:extLst>
              <a:ext uri="{FF2B5EF4-FFF2-40B4-BE49-F238E27FC236}">
                <a16:creationId xmlns:a16="http://schemas.microsoft.com/office/drawing/2014/main" id="{25AC8E0E-F9A1-4D3C-8AB5-4C215FD5C66A}"/>
              </a:ext>
            </a:extLst>
          </p:cNvPr>
          <p:cNvSpPr>
            <a:spLocks noGrp="1"/>
          </p:cNvSpPr>
          <p:nvPr>
            <p:ph type="sldNum" sz="quarter" idx="4"/>
          </p:nvPr>
        </p:nvSpPr>
        <p:spPr/>
        <p:txBody>
          <a:bodyPr/>
          <a:lstStyle/>
          <a:p>
            <a:fld id="{294A09A9-5501-47C1-A89A-A340965A2BE2}" type="slidenum">
              <a:rPr lang="en-US" smtClean="0"/>
              <a:pPr/>
              <a:t>16</a:t>
            </a:fld>
            <a:endParaRPr lang="en-US" dirty="0"/>
          </a:p>
        </p:txBody>
      </p:sp>
      <p:pic>
        <p:nvPicPr>
          <p:cNvPr id="5" name="Picture 4" descr="A snowy field with trees and a building in the background&#10;&#10;Description automatically generated with medium confidence">
            <a:extLst>
              <a:ext uri="{FF2B5EF4-FFF2-40B4-BE49-F238E27FC236}">
                <a16:creationId xmlns:a16="http://schemas.microsoft.com/office/drawing/2014/main" id="{22CDC11C-B423-2CDE-6405-7633DB84FC87}"/>
              </a:ext>
            </a:extLst>
          </p:cNvPr>
          <p:cNvPicPr>
            <a:picLocks noChangeAspect="1"/>
          </p:cNvPicPr>
          <p:nvPr/>
        </p:nvPicPr>
        <p:blipFill>
          <a:blip r:embed="rId2">
            <a:alphaModFix amt="88000"/>
          </a:blip>
          <a:stretch>
            <a:fillRect/>
          </a:stretch>
        </p:blipFill>
        <p:spPr>
          <a:xfrm>
            <a:off x="6210299" y="-1794"/>
            <a:ext cx="4953001" cy="3303662"/>
          </a:xfrm>
          <a:prstGeom prst="rect">
            <a:avLst/>
          </a:prstGeom>
        </p:spPr>
      </p:pic>
    </p:spTree>
    <p:extLst>
      <p:ext uri="{BB962C8B-B14F-4D97-AF65-F5344CB8AC3E}">
        <p14:creationId xmlns:p14="http://schemas.microsoft.com/office/powerpoint/2010/main" val="344939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6C9E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825CB-5684-4E97-80FA-A48BC074B947}"/>
              </a:ext>
            </a:extLst>
          </p:cNvPr>
          <p:cNvSpPr>
            <a:spLocks noGrp="1"/>
          </p:cNvSpPr>
          <p:nvPr>
            <p:ph type="title"/>
          </p:nvPr>
        </p:nvSpPr>
        <p:spPr>
          <a:xfrm>
            <a:off x="830510" y="465136"/>
            <a:ext cx="4714613" cy="1340615"/>
          </a:xfrm>
        </p:spPr>
        <p:txBody>
          <a:bodyPr/>
          <a:lstStyle/>
          <a:p>
            <a:r>
              <a:rPr lang="en-US" dirty="0"/>
              <a:t>Looking ahead…</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sz="quarter" idx="13"/>
          </p:nvPr>
        </p:nvSpPr>
        <p:spPr>
          <a:xfrm>
            <a:off x="830510" y="2118049"/>
            <a:ext cx="4329319" cy="4058816"/>
          </a:xfrm>
        </p:spPr>
        <p:txBody>
          <a:bodyPr vert="horz" lIns="91440" tIns="45720" rIns="91440" bIns="45720" rtlCol="0" anchor="t">
            <a:normAutofit/>
          </a:bodyPr>
          <a:lstStyle/>
          <a:p>
            <a:pPr marL="0" indent="0">
              <a:lnSpc>
                <a:spcPct val="150000"/>
              </a:lnSpc>
              <a:buNone/>
            </a:pPr>
            <a:r>
              <a:rPr lang="en-US" sz="1800" dirty="0">
                <a:solidFill>
                  <a:schemeClr val="accent2">
                    <a:lumMod val="50000"/>
                  </a:schemeClr>
                </a:solidFill>
                <a:latin typeface="Biome Light" panose="020B0303030204020804" pitchFamily="34" charset="0"/>
                <a:cs typeface="Biome Light" panose="020B0303030204020804" pitchFamily="34" charset="0"/>
              </a:rPr>
              <a:t>Using the models and functions we have created, Big Mountain Resort </a:t>
            </a:r>
            <a:r>
              <a:rPr lang="en-US" sz="1800" dirty="0">
                <a:solidFill>
                  <a:schemeClr val="accent2">
                    <a:lumMod val="50000"/>
                  </a:schemeClr>
                </a:solidFill>
                <a:cs typeface="Biome Light" panose="020B0303030204020804" pitchFamily="34" charset="0"/>
              </a:rPr>
              <a:t>can </a:t>
            </a:r>
            <a:r>
              <a:rPr lang="en-US" sz="1800" b="0" i="0" u="none" strike="noStrike" dirty="0">
                <a:solidFill>
                  <a:schemeClr val="accent2">
                    <a:lumMod val="50000"/>
                  </a:schemeClr>
                </a:solidFill>
                <a:effectLst/>
              </a:rPr>
              <a:t>determine which features to invest in, how to adjust ticket prices accordingly, and how these changes could </a:t>
            </a:r>
            <a:r>
              <a:rPr lang="en-US" sz="1800" dirty="0">
                <a:solidFill>
                  <a:schemeClr val="accent2">
                    <a:lumMod val="50000"/>
                  </a:schemeClr>
                </a:solidFill>
              </a:rPr>
              <a:t>a</a:t>
            </a:r>
            <a:r>
              <a:rPr lang="en-US" sz="1800" b="0" i="0" u="none" strike="noStrike" dirty="0">
                <a:solidFill>
                  <a:schemeClr val="accent2">
                    <a:lumMod val="50000"/>
                  </a:schemeClr>
                </a:solidFill>
                <a:effectLst/>
              </a:rPr>
              <a:t>ffect resort income.  Using these data-supported strategies, the future of the resort will be exciting, expansive, and profitable.</a:t>
            </a:r>
            <a:endParaRPr lang="en-US" sz="1800" dirty="0">
              <a:solidFill>
                <a:schemeClr val="accent2">
                  <a:lumMod val="50000"/>
                </a:schemeClr>
              </a:solidFill>
              <a:cs typeface="Biome Light" panose="020B0303030204020804" pitchFamily="34" charset="0"/>
            </a:endParaRPr>
          </a:p>
          <a:p>
            <a:pPr marL="0" indent="0">
              <a:lnSpc>
                <a:spcPct val="150000"/>
              </a:lnSpc>
              <a:buNone/>
            </a:pPr>
            <a:endParaRPr lang="en-US" sz="1700" dirty="0">
              <a:solidFill>
                <a:schemeClr val="accent2">
                  <a:lumMod val="50000"/>
                </a:schemeClr>
              </a:solidFill>
              <a:latin typeface="Biome Light" panose="020B0303030204020804" pitchFamily="34" charset="0"/>
              <a:cs typeface="Biome Light" panose="020B0303030204020804" pitchFamily="34" charset="0"/>
            </a:endParaRPr>
          </a:p>
          <a:p>
            <a:pPr marL="0" indent="0">
              <a:lnSpc>
                <a:spcPct val="150000"/>
              </a:lnSpc>
              <a:buNone/>
            </a:pPr>
            <a:endParaRPr lang="en-US" sz="1600" dirty="0">
              <a:solidFill>
                <a:schemeClr val="accent2">
                  <a:lumMod val="50000"/>
                </a:schemeClr>
              </a:solidFill>
              <a:latin typeface="Biome Light" panose="020B0303030204020804" pitchFamily="34" charset="0"/>
              <a:cs typeface="Biome Light" panose="020B0303030204020804" pitchFamily="34" charset="0"/>
            </a:endParaRPr>
          </a:p>
          <a:p>
            <a:pPr marL="0" indent="0">
              <a:lnSpc>
                <a:spcPct val="150000"/>
              </a:lnSpc>
              <a:buNone/>
            </a:pPr>
            <a:endParaRPr lang="en-US" sz="1600" dirty="0">
              <a:solidFill>
                <a:schemeClr val="accent2">
                  <a:lumMod val="50000"/>
                </a:schemeClr>
              </a:solidFill>
              <a:latin typeface="Biome Light" panose="020B0303030204020804" pitchFamily="34" charset="0"/>
              <a:cs typeface="Biome Light" panose="020B0303030204020804" pitchFamily="34" charset="0"/>
            </a:endParaRPr>
          </a:p>
        </p:txBody>
      </p:sp>
      <p:sp>
        <p:nvSpPr>
          <p:cNvPr id="23" name="Date Placeholder 22">
            <a:extLst>
              <a:ext uri="{FF2B5EF4-FFF2-40B4-BE49-F238E27FC236}">
                <a16:creationId xmlns:a16="http://schemas.microsoft.com/office/drawing/2014/main" id="{A36A89F3-138D-4102-9FF2-6E1293F6AFB6}"/>
              </a:ext>
            </a:extLst>
          </p:cNvPr>
          <p:cNvSpPr>
            <a:spLocks noGrp="1"/>
          </p:cNvSpPr>
          <p:nvPr>
            <p:ph type="dt" sz="half" idx="2"/>
          </p:nvPr>
        </p:nvSpPr>
        <p:spPr/>
        <p:txBody>
          <a:bodyPr/>
          <a:lstStyle/>
          <a:p>
            <a:fld id="{BF549713-324E-442E-99F3-0C4C72A7B5ED}" type="datetime1">
              <a:rPr lang="en-US" smtClean="0"/>
              <a:t>7/25/2022</a:t>
            </a:fld>
            <a:endParaRPr lang="en-US" dirty="0"/>
          </a:p>
        </p:txBody>
      </p:sp>
      <p:sp>
        <p:nvSpPr>
          <p:cNvPr id="24" name="Slide Number Placeholder 23">
            <a:extLst>
              <a:ext uri="{FF2B5EF4-FFF2-40B4-BE49-F238E27FC236}">
                <a16:creationId xmlns:a16="http://schemas.microsoft.com/office/drawing/2014/main" id="{EF02AD77-17EE-49EB-8387-86DED6AD894E}"/>
              </a:ext>
            </a:extLst>
          </p:cNvPr>
          <p:cNvSpPr>
            <a:spLocks noGrp="1"/>
          </p:cNvSpPr>
          <p:nvPr>
            <p:ph type="sldNum" sz="quarter" idx="4"/>
          </p:nvPr>
        </p:nvSpPr>
        <p:spPr/>
        <p:txBody>
          <a:bodyPr/>
          <a:lstStyle/>
          <a:p>
            <a:fld id="{294A09A9-5501-47C1-A89A-A340965A2BE2}" type="slidenum">
              <a:rPr lang="en-US" smtClean="0"/>
              <a:pPr/>
              <a:t>17</a:t>
            </a:fld>
            <a:endParaRPr lang="en-US" dirty="0"/>
          </a:p>
        </p:txBody>
      </p:sp>
      <p:pic>
        <p:nvPicPr>
          <p:cNvPr id="5" name="Picture 4" descr="A snowy landscape with trees and the sun in the sky&#10;&#10;Description automatically generated with medium confidence">
            <a:extLst>
              <a:ext uri="{FF2B5EF4-FFF2-40B4-BE49-F238E27FC236}">
                <a16:creationId xmlns:a16="http://schemas.microsoft.com/office/drawing/2014/main" id="{E2FA067E-205F-9075-F5D3-C9663C38754E}"/>
              </a:ext>
            </a:extLst>
          </p:cNvPr>
          <p:cNvPicPr>
            <a:picLocks noChangeAspect="1"/>
          </p:cNvPicPr>
          <p:nvPr/>
        </p:nvPicPr>
        <p:blipFill>
          <a:blip r:embed="rId2"/>
          <a:stretch>
            <a:fillRect/>
          </a:stretch>
        </p:blipFill>
        <p:spPr>
          <a:xfrm>
            <a:off x="6096000" y="1418252"/>
            <a:ext cx="5648131" cy="4236098"/>
          </a:xfrm>
          <a:prstGeom prst="rect">
            <a:avLst/>
          </a:prstGeom>
        </p:spPr>
      </p:pic>
    </p:spTree>
    <p:extLst>
      <p:ext uri="{BB962C8B-B14F-4D97-AF65-F5344CB8AC3E}">
        <p14:creationId xmlns:p14="http://schemas.microsoft.com/office/powerpoint/2010/main" val="4237778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F2F8"/>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BEC46ADB-55E5-43DA-8E91-C49412A33045}"/>
              </a:ext>
            </a:extLst>
          </p:cNvPr>
          <p:cNvSpPr>
            <a:spLocks noGrp="1"/>
          </p:cNvSpPr>
          <p:nvPr>
            <p:ph type="title"/>
          </p:nvPr>
        </p:nvSpPr>
        <p:spPr/>
        <p:txBody>
          <a:bodyPr/>
          <a:lstStyle/>
          <a:p>
            <a:r>
              <a:rPr lang="en-US" dirty="0"/>
              <a:t>Agenda</a:t>
            </a:r>
          </a:p>
        </p:txBody>
      </p:sp>
      <p:sp>
        <p:nvSpPr>
          <p:cNvPr id="2" name="Text Placeholder 1">
            <a:extLst>
              <a:ext uri="{FF2B5EF4-FFF2-40B4-BE49-F238E27FC236}">
                <a16:creationId xmlns:a16="http://schemas.microsoft.com/office/drawing/2014/main" id="{C11A7FF5-E7DB-4462-BC64-12126BDC0DFB}"/>
              </a:ext>
            </a:extLst>
          </p:cNvPr>
          <p:cNvSpPr>
            <a:spLocks noGrp="1"/>
          </p:cNvSpPr>
          <p:nvPr>
            <p:ph type="body" sz="quarter" idx="11"/>
          </p:nvPr>
        </p:nvSpPr>
        <p:spPr>
          <a:xfrm>
            <a:off x="5259898" y="3370760"/>
            <a:ext cx="5980035" cy="2610941"/>
          </a:xfrm>
        </p:spPr>
        <p:txBody>
          <a:bodyPr>
            <a:noAutofit/>
          </a:bodyPr>
          <a:lstStyle/>
          <a:p>
            <a:r>
              <a:rPr lang="en-US" sz="2400" dirty="0"/>
              <a:t>01 Problem Identification</a:t>
            </a:r>
          </a:p>
          <a:p>
            <a:r>
              <a:rPr lang="en-US" sz="2400" dirty="0"/>
              <a:t>02 Recommendations and key findings</a:t>
            </a:r>
          </a:p>
          <a:p>
            <a:r>
              <a:rPr lang="en-US" sz="2400" dirty="0"/>
              <a:t>03 Modeling results and analysis</a:t>
            </a:r>
          </a:p>
          <a:p>
            <a:r>
              <a:rPr lang="en-US" sz="2400" dirty="0"/>
              <a:t>04 Summary</a:t>
            </a:r>
          </a:p>
        </p:txBody>
      </p:sp>
      <p:sp>
        <p:nvSpPr>
          <p:cNvPr id="8" name="Date Placeholder 7">
            <a:extLst>
              <a:ext uri="{FF2B5EF4-FFF2-40B4-BE49-F238E27FC236}">
                <a16:creationId xmlns:a16="http://schemas.microsoft.com/office/drawing/2014/main" id="{B10C7A9E-B1D7-4285-8DD5-D28AFDC7B4F8}"/>
              </a:ext>
            </a:extLst>
          </p:cNvPr>
          <p:cNvSpPr>
            <a:spLocks noGrp="1"/>
          </p:cNvSpPr>
          <p:nvPr>
            <p:ph type="dt" sz="half" idx="2"/>
          </p:nvPr>
        </p:nvSpPr>
        <p:spPr/>
        <p:txBody>
          <a:bodyPr/>
          <a:lstStyle/>
          <a:p>
            <a:fld id="{5AF05980-54E0-4F3D-BAF3-4CE06FA77025}" type="datetime1">
              <a:rPr lang="en-US" smtClean="0"/>
              <a:pPr/>
              <a:t>7/25/2022</a:t>
            </a:fld>
            <a:endParaRPr lang="en-US" dirty="0"/>
          </a:p>
        </p:txBody>
      </p:sp>
      <p:sp>
        <p:nvSpPr>
          <p:cNvPr id="9" name="Slide Number Placeholder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2865516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998B5"/>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01</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a:xfrm>
            <a:off x="1293564" y="638783"/>
            <a:ext cx="4688135" cy="910100"/>
          </a:xfrm>
        </p:spPr>
        <p:txBody>
          <a:bodyPr/>
          <a:lstStyle/>
          <a:p>
            <a:r>
              <a:rPr lang="en-US" sz="3200" dirty="0">
                <a:solidFill>
                  <a:srgbClr val="255D8F"/>
                </a:solidFill>
              </a:rPr>
              <a:t>Problem Identification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sz="quarter" idx="13"/>
          </p:nvPr>
        </p:nvSpPr>
        <p:spPr>
          <a:xfrm>
            <a:off x="1028700" y="1853273"/>
            <a:ext cx="4688135" cy="4549328"/>
          </a:xfrm>
        </p:spPr>
        <p:txBody>
          <a:bodyPr>
            <a:normAutofit lnSpcReduction="10000"/>
          </a:bodyPr>
          <a:lstStyle/>
          <a:p>
            <a:r>
              <a:rPr lang="en-US" sz="1600" dirty="0">
                <a:solidFill>
                  <a:schemeClr val="accent2">
                    <a:lumMod val="40000"/>
                    <a:lumOff val="60000"/>
                  </a:schemeClr>
                </a:solidFill>
              </a:rPr>
              <a:t>Big Mountain Resort offers access to 105 trails, spectacular views of Glacier National Park and Flathead National Forest, and hosts about 350,000 visitors each year.  The resort has remarkable facilities, including a newly installed additional chair lift.  </a:t>
            </a:r>
          </a:p>
          <a:p>
            <a:endParaRPr lang="en-US" sz="1600" dirty="0">
              <a:solidFill>
                <a:schemeClr val="accent2">
                  <a:lumMod val="40000"/>
                  <a:lumOff val="60000"/>
                </a:schemeClr>
              </a:solidFill>
            </a:endParaRPr>
          </a:p>
          <a:p>
            <a:r>
              <a:rPr lang="en-US" sz="1600" dirty="0">
                <a:solidFill>
                  <a:schemeClr val="accent2">
                    <a:lumMod val="40000"/>
                    <a:lumOff val="60000"/>
                  </a:schemeClr>
                </a:solidFill>
              </a:rPr>
              <a:t>What opportunities exist for the resort to make the most of their current facilities,</a:t>
            </a:r>
            <a:r>
              <a:rPr lang="en-US" dirty="0">
                <a:solidFill>
                  <a:schemeClr val="accent2">
                    <a:lumMod val="40000"/>
                    <a:lumOff val="60000"/>
                  </a:schemeClr>
                </a:solidFill>
              </a:rPr>
              <a:t> set the best possible ticket prices, </a:t>
            </a:r>
            <a:r>
              <a:rPr lang="en-US" sz="1600" dirty="0">
                <a:solidFill>
                  <a:schemeClr val="accent2">
                    <a:lumMod val="40000"/>
                    <a:lumOff val="60000"/>
                  </a:schemeClr>
                </a:solidFill>
              </a:rPr>
              <a:t>ensure that new investments </a:t>
            </a:r>
            <a:r>
              <a:rPr lang="en-US" dirty="0">
                <a:solidFill>
                  <a:schemeClr val="accent2">
                    <a:lumMod val="40000"/>
                    <a:lumOff val="60000"/>
                  </a:schemeClr>
                </a:solidFill>
              </a:rPr>
              <a:t>pay off, and plan for a profitable future?</a:t>
            </a:r>
          </a:p>
        </p:txBody>
      </p:sp>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7/25/2022</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solidFill>
                  <a:schemeClr val="bg2"/>
                </a:solidFill>
              </a:rPr>
              <a:pPr/>
              <a:t>3</a:t>
            </a:fld>
            <a:endParaRPr lang="en-US" dirty="0">
              <a:solidFill>
                <a:schemeClr val="bg2"/>
              </a:solidFill>
            </a:endParaRPr>
          </a:p>
        </p:txBody>
      </p:sp>
      <p:pic>
        <p:nvPicPr>
          <p:cNvPr id="4" name="Picture 3" descr="A group of people riding a ski lift&#10;&#10;Description automatically generated with low confidence">
            <a:extLst>
              <a:ext uri="{FF2B5EF4-FFF2-40B4-BE49-F238E27FC236}">
                <a16:creationId xmlns:a16="http://schemas.microsoft.com/office/drawing/2014/main" id="{E1D5663E-715E-4B58-936A-E7683A17298C}"/>
              </a:ext>
            </a:extLst>
          </p:cNvPr>
          <p:cNvPicPr>
            <a:picLocks noChangeAspect="1"/>
          </p:cNvPicPr>
          <p:nvPr/>
        </p:nvPicPr>
        <p:blipFill>
          <a:blip r:embed="rId2">
            <a:alphaModFix amt="79000"/>
            <a:extLst>
              <a:ext uri="{BEBA8EAE-BF5A-486C-A8C5-ECC9F3942E4B}">
                <a14:imgProps xmlns:a14="http://schemas.microsoft.com/office/drawing/2010/main">
                  <a14:imgLayer r:embed="rId3">
                    <a14:imgEffect>
                      <a14:saturation sat="75000"/>
                    </a14:imgEffect>
                  </a14:imgLayer>
                </a14:imgProps>
              </a:ext>
            </a:extLst>
          </a:blip>
          <a:stretch>
            <a:fillRect/>
          </a:stretch>
        </p:blipFill>
        <p:spPr>
          <a:xfrm>
            <a:off x="6331276" y="409047"/>
            <a:ext cx="4711048" cy="3140699"/>
          </a:xfrm>
          <a:prstGeom prst="rect">
            <a:avLst/>
          </a:prstGeom>
          <a:effectLst>
            <a:outerShdw blurRad="50800" dist="50800" dir="5400000" algn="ctr" rotWithShape="0">
              <a:srgbClr val="000000">
                <a:alpha val="0"/>
              </a:srgbClr>
            </a:outerShdw>
          </a:effectLst>
        </p:spPr>
      </p:pic>
      <p:pic>
        <p:nvPicPr>
          <p:cNvPr id="8" name="Picture 7" descr="A picture containing tree, outdoor, snow, forest&#10;&#10;Description automatically generated">
            <a:extLst>
              <a:ext uri="{FF2B5EF4-FFF2-40B4-BE49-F238E27FC236}">
                <a16:creationId xmlns:a16="http://schemas.microsoft.com/office/drawing/2014/main" id="{1E1FE168-0E72-3FF7-6716-36A9A4FC2AAC}"/>
              </a:ext>
            </a:extLst>
          </p:cNvPr>
          <p:cNvPicPr>
            <a:picLocks noChangeAspect="1"/>
          </p:cNvPicPr>
          <p:nvPr/>
        </p:nvPicPr>
        <p:blipFill>
          <a:blip r:embed="rId4">
            <a:alphaModFix amt="80000"/>
            <a:extLst>
              <a:ext uri="{BEBA8EAE-BF5A-486C-A8C5-ECC9F3942E4B}">
                <a14:imgProps xmlns:a14="http://schemas.microsoft.com/office/drawing/2010/main">
                  <a14:imgLayer r:embed="rId5">
                    <a14:imgEffect>
                      <a14:saturation sat="75000"/>
                    </a14:imgEffect>
                  </a14:imgLayer>
                </a14:imgProps>
              </a:ext>
            </a:extLst>
          </a:blip>
          <a:stretch>
            <a:fillRect/>
          </a:stretch>
        </p:blipFill>
        <p:spPr>
          <a:xfrm>
            <a:off x="6331276" y="3810947"/>
            <a:ext cx="4688135" cy="2638006"/>
          </a:xfrm>
          <a:prstGeom prst="rect">
            <a:avLst/>
          </a:prstGeom>
        </p:spPr>
      </p:pic>
    </p:spTree>
    <p:extLst>
      <p:ext uri="{BB962C8B-B14F-4D97-AF65-F5344CB8AC3E}">
        <p14:creationId xmlns:p14="http://schemas.microsoft.com/office/powerpoint/2010/main" val="2371293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AC4CA"/>
        </a:solidFill>
        <a:effectLst/>
      </p:bgPr>
    </p:bg>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06B83878-EDDE-9570-3810-2DF393A580D9}"/>
              </a:ext>
            </a:extLst>
          </p:cNvPr>
          <p:cNvSpPr>
            <a:spLocks noGrp="1"/>
          </p:cNvSpPr>
          <p:nvPr>
            <p:ph type="dt" sz="half" idx="2"/>
          </p:nvPr>
        </p:nvSpPr>
        <p:spPr/>
        <p:txBody>
          <a:bodyPr/>
          <a:lstStyle/>
          <a:p>
            <a:fld id="{AAD2DF6D-B715-4785-8DEA-9165C638CF44}" type="datetime1">
              <a:rPr lang="en-US" smtClean="0"/>
              <a:t>7/25/2022</a:t>
            </a:fld>
            <a:endParaRPr lang="en-US" dirty="0"/>
          </a:p>
        </p:txBody>
      </p:sp>
      <p:sp>
        <p:nvSpPr>
          <p:cNvPr id="9" name="Slide Number Placeholder 8">
            <a:extLst>
              <a:ext uri="{FF2B5EF4-FFF2-40B4-BE49-F238E27FC236}">
                <a16:creationId xmlns:a16="http://schemas.microsoft.com/office/drawing/2014/main" id="{F87626FA-4990-B424-7B2D-76D1D5CAB2EE}"/>
              </a:ext>
            </a:extLst>
          </p:cNvPr>
          <p:cNvSpPr>
            <a:spLocks noGrp="1"/>
          </p:cNvSpPr>
          <p:nvPr>
            <p:ph type="sldNum" sz="quarter" idx="4"/>
          </p:nvPr>
        </p:nvSpPr>
        <p:spPr/>
        <p:txBody>
          <a:bodyPr/>
          <a:lstStyle/>
          <a:p>
            <a:fld id="{294A09A9-5501-47C1-A89A-A340965A2BE2}" type="slidenum">
              <a:rPr lang="en-US" smtClean="0"/>
              <a:pPr/>
              <a:t>4</a:t>
            </a:fld>
            <a:endParaRPr lang="en-US" dirty="0"/>
          </a:p>
        </p:txBody>
      </p:sp>
      <p:sp>
        <p:nvSpPr>
          <p:cNvPr id="10" name="Title 9">
            <a:extLst>
              <a:ext uri="{FF2B5EF4-FFF2-40B4-BE49-F238E27FC236}">
                <a16:creationId xmlns:a16="http://schemas.microsoft.com/office/drawing/2014/main" id="{9D0A1B3A-6454-CDF5-61D3-8EEC1E9B80B9}"/>
              </a:ext>
            </a:extLst>
          </p:cNvPr>
          <p:cNvSpPr>
            <a:spLocks noGrp="1"/>
          </p:cNvSpPr>
          <p:nvPr>
            <p:ph type="title"/>
          </p:nvPr>
        </p:nvSpPr>
        <p:spPr>
          <a:xfrm>
            <a:off x="5142585" y="634241"/>
            <a:ext cx="1906829" cy="1005839"/>
          </a:xfrm>
        </p:spPr>
        <p:txBody>
          <a:bodyPr/>
          <a:lstStyle/>
          <a:p>
            <a:r>
              <a:rPr lang="en-US" dirty="0">
                <a:solidFill>
                  <a:schemeClr val="accent5">
                    <a:lumMod val="50000"/>
                  </a:schemeClr>
                </a:solidFill>
              </a:rPr>
              <a:t>Goals:</a:t>
            </a:r>
          </a:p>
        </p:txBody>
      </p:sp>
      <p:sp>
        <p:nvSpPr>
          <p:cNvPr id="11" name="Text Placeholder 10">
            <a:extLst>
              <a:ext uri="{FF2B5EF4-FFF2-40B4-BE49-F238E27FC236}">
                <a16:creationId xmlns:a16="http://schemas.microsoft.com/office/drawing/2014/main" id="{8EACCDB9-B3DF-3E30-D5EF-292BC9844CF5}"/>
              </a:ext>
            </a:extLst>
          </p:cNvPr>
          <p:cNvSpPr>
            <a:spLocks noGrp="1"/>
          </p:cNvSpPr>
          <p:nvPr>
            <p:ph type="body" sz="quarter" idx="16"/>
          </p:nvPr>
        </p:nvSpPr>
        <p:spPr>
          <a:xfrm>
            <a:off x="2315060" y="2145813"/>
            <a:ext cx="3357783" cy="459127"/>
          </a:xfrm>
        </p:spPr>
        <p:txBody>
          <a:bodyPr/>
          <a:lstStyle/>
          <a:p>
            <a:r>
              <a:rPr lang="en-US" sz="2000" dirty="0">
                <a:solidFill>
                  <a:schemeClr val="accent5">
                    <a:lumMod val="50000"/>
                  </a:schemeClr>
                </a:solidFill>
              </a:rPr>
              <a:t>Set ticket price:</a:t>
            </a:r>
          </a:p>
        </p:txBody>
      </p:sp>
      <p:sp>
        <p:nvSpPr>
          <p:cNvPr id="12" name="Text Placeholder 11">
            <a:extLst>
              <a:ext uri="{FF2B5EF4-FFF2-40B4-BE49-F238E27FC236}">
                <a16:creationId xmlns:a16="http://schemas.microsoft.com/office/drawing/2014/main" id="{B1C43DA4-C9F9-E724-5F6A-FD46065DC0ED}"/>
              </a:ext>
            </a:extLst>
          </p:cNvPr>
          <p:cNvSpPr>
            <a:spLocks noGrp="1"/>
          </p:cNvSpPr>
          <p:nvPr>
            <p:ph type="body" sz="quarter" idx="17"/>
          </p:nvPr>
        </p:nvSpPr>
        <p:spPr>
          <a:xfrm>
            <a:off x="6619705" y="2149317"/>
            <a:ext cx="2623239" cy="459128"/>
          </a:xfrm>
        </p:spPr>
        <p:txBody>
          <a:bodyPr/>
          <a:lstStyle/>
          <a:p>
            <a:r>
              <a:rPr lang="en-US" sz="2000" dirty="0">
                <a:solidFill>
                  <a:schemeClr val="accent5">
                    <a:lumMod val="50000"/>
                  </a:schemeClr>
                </a:solidFill>
              </a:rPr>
              <a:t>Decrease costs:</a:t>
            </a:r>
          </a:p>
        </p:txBody>
      </p:sp>
      <p:sp>
        <p:nvSpPr>
          <p:cNvPr id="14" name="Text Placeholder 13">
            <a:extLst>
              <a:ext uri="{FF2B5EF4-FFF2-40B4-BE49-F238E27FC236}">
                <a16:creationId xmlns:a16="http://schemas.microsoft.com/office/drawing/2014/main" id="{B173DEEF-6CC7-BCBE-6A69-D35EF6A432BB}"/>
              </a:ext>
            </a:extLst>
          </p:cNvPr>
          <p:cNvSpPr>
            <a:spLocks noGrp="1"/>
          </p:cNvSpPr>
          <p:nvPr>
            <p:ph type="body" sz="quarter" idx="19"/>
          </p:nvPr>
        </p:nvSpPr>
        <p:spPr>
          <a:xfrm>
            <a:off x="9483401" y="1893740"/>
            <a:ext cx="2303205" cy="711200"/>
          </a:xfrm>
        </p:spPr>
        <p:txBody>
          <a:bodyPr/>
          <a:lstStyle/>
          <a:p>
            <a:r>
              <a:rPr lang="en-US" dirty="0">
                <a:solidFill>
                  <a:schemeClr val="accent5">
                    <a:lumMod val="50000"/>
                  </a:schemeClr>
                </a:solidFill>
              </a:rPr>
              <a:t>Best use of resort features:</a:t>
            </a:r>
          </a:p>
        </p:txBody>
      </p:sp>
      <p:sp>
        <p:nvSpPr>
          <p:cNvPr id="16" name="TextBox 15">
            <a:extLst>
              <a:ext uri="{FF2B5EF4-FFF2-40B4-BE49-F238E27FC236}">
                <a16:creationId xmlns:a16="http://schemas.microsoft.com/office/drawing/2014/main" id="{34562B92-6DDD-5D68-0345-F9368D1C84F6}"/>
              </a:ext>
            </a:extLst>
          </p:cNvPr>
          <p:cNvSpPr txBox="1"/>
          <p:nvPr/>
        </p:nvSpPr>
        <p:spPr>
          <a:xfrm>
            <a:off x="9315450" y="2604940"/>
            <a:ext cx="247115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Identify the most profitable and least profitable resort features</a:t>
            </a:r>
          </a:p>
          <a:p>
            <a:endParaRPr lang="en-US" dirty="0"/>
          </a:p>
          <a:p>
            <a:pPr marL="285750" indent="-285750">
              <a:buFont typeface="Arial" panose="020B0604020202020204" pitchFamily="34" charset="0"/>
              <a:buChar char="•"/>
            </a:pPr>
            <a:r>
              <a:rPr lang="en-US" dirty="0"/>
              <a:t>Plan for future changes at the resort</a:t>
            </a:r>
          </a:p>
          <a:p>
            <a:pPr marL="285750" indent="-285750">
              <a:buFont typeface="Arial" panose="020B0604020202020204" pitchFamily="34" charset="0"/>
              <a:buChar char="•"/>
            </a:pPr>
            <a:endParaRPr lang="en-US" dirty="0"/>
          </a:p>
        </p:txBody>
      </p:sp>
      <p:sp>
        <p:nvSpPr>
          <p:cNvPr id="18" name="TextBox 17">
            <a:extLst>
              <a:ext uri="{FF2B5EF4-FFF2-40B4-BE49-F238E27FC236}">
                <a16:creationId xmlns:a16="http://schemas.microsoft.com/office/drawing/2014/main" id="{516C0987-9374-7ADA-4D3A-4D6B5F622D01}"/>
              </a:ext>
            </a:extLst>
          </p:cNvPr>
          <p:cNvSpPr txBox="1"/>
          <p:nvPr/>
        </p:nvSpPr>
        <p:spPr>
          <a:xfrm>
            <a:off x="3588834" y="2610567"/>
            <a:ext cx="2471156" cy="3139321"/>
          </a:xfrm>
          <a:prstGeom prst="rect">
            <a:avLst/>
          </a:prstGeom>
          <a:noFill/>
        </p:spPr>
        <p:txBody>
          <a:bodyPr wrap="square" rtlCol="0">
            <a:spAutoFit/>
          </a:bodyPr>
          <a:lstStyle/>
          <a:p>
            <a:pPr marL="285750" indent="-285750">
              <a:buFont typeface="Arial" panose="020B0604020202020204" pitchFamily="34" charset="0"/>
              <a:buChar char="•"/>
            </a:pPr>
            <a:r>
              <a:rPr lang="en-US" dirty="0"/>
              <a:t>Increase profit by at least $1.54 million annually to pay for the new chair lift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Increase profit margin above the current 9.2% within the next year</a:t>
            </a:r>
          </a:p>
        </p:txBody>
      </p:sp>
      <p:sp>
        <p:nvSpPr>
          <p:cNvPr id="19" name="TextBox 18">
            <a:extLst>
              <a:ext uri="{FF2B5EF4-FFF2-40B4-BE49-F238E27FC236}">
                <a16:creationId xmlns:a16="http://schemas.microsoft.com/office/drawing/2014/main" id="{B393DA7A-F5D3-C74C-EFBA-5ACA22D6463F}"/>
              </a:ext>
            </a:extLst>
          </p:cNvPr>
          <p:cNvSpPr txBox="1"/>
          <p:nvPr/>
        </p:nvSpPr>
        <p:spPr>
          <a:xfrm>
            <a:off x="6443297" y="2604940"/>
            <a:ext cx="2480389" cy="2031325"/>
          </a:xfrm>
          <a:prstGeom prst="rect">
            <a:avLst/>
          </a:prstGeom>
          <a:noFill/>
        </p:spPr>
        <p:txBody>
          <a:bodyPr wrap="square" rtlCol="0">
            <a:spAutoFit/>
          </a:bodyPr>
          <a:lstStyle/>
          <a:p>
            <a:pPr marL="285750" indent="-285750">
              <a:buFont typeface="Arial" panose="020B0604020202020204" pitchFamily="34" charset="0"/>
              <a:buChar char="•"/>
            </a:pPr>
            <a:r>
              <a:rPr lang="en-US" dirty="0"/>
              <a:t>Examine whether there are areas the resort could cut any expenses without decreasing income</a:t>
            </a:r>
          </a:p>
        </p:txBody>
      </p:sp>
      <p:sp>
        <p:nvSpPr>
          <p:cNvPr id="20" name="TextBox 19">
            <a:extLst>
              <a:ext uri="{FF2B5EF4-FFF2-40B4-BE49-F238E27FC236}">
                <a16:creationId xmlns:a16="http://schemas.microsoft.com/office/drawing/2014/main" id="{611865BE-1A5A-A653-67E5-6F516803632C}"/>
              </a:ext>
            </a:extLst>
          </p:cNvPr>
          <p:cNvSpPr txBox="1"/>
          <p:nvPr/>
        </p:nvSpPr>
        <p:spPr>
          <a:xfrm>
            <a:off x="559032" y="2610568"/>
            <a:ext cx="2646495" cy="3139321"/>
          </a:xfrm>
          <a:prstGeom prst="rect">
            <a:avLst/>
          </a:prstGeom>
          <a:noFill/>
        </p:spPr>
        <p:txBody>
          <a:bodyPr wrap="square" rtlCol="0">
            <a:spAutoFit/>
          </a:bodyPr>
          <a:lstStyle/>
          <a:p>
            <a:pPr marL="285750" indent="-285750">
              <a:buFont typeface="Arial" panose="020B0604020202020204" pitchFamily="34" charset="0"/>
              <a:buChar char="•"/>
            </a:pPr>
            <a:r>
              <a:rPr lang="en-US" dirty="0"/>
              <a:t>Compare Big Mountain to other resorts as far as features and prices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Determine a ticket price supported by this comparison and increase profits by the end of the season</a:t>
            </a:r>
          </a:p>
        </p:txBody>
      </p:sp>
    </p:spTree>
    <p:extLst>
      <p:ext uri="{BB962C8B-B14F-4D97-AF65-F5344CB8AC3E}">
        <p14:creationId xmlns:p14="http://schemas.microsoft.com/office/powerpoint/2010/main" val="4133694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ADFF2"/>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B74BB8A-7BAA-4A6E-9CC4-CB382C68DEEC}"/>
              </a:ext>
            </a:extLst>
          </p:cNvPr>
          <p:cNvSpPr>
            <a:spLocks noGrp="1"/>
          </p:cNvSpPr>
          <p:nvPr>
            <p:ph type="body" sz="quarter" idx="13"/>
          </p:nvPr>
        </p:nvSpPr>
        <p:spPr/>
        <p:txBody>
          <a:bodyPr/>
          <a:lstStyle/>
          <a:p>
            <a:r>
              <a:rPr lang="en-US" dirty="0"/>
              <a:t>02</a:t>
            </a:r>
          </a:p>
        </p:txBody>
      </p:sp>
      <p:sp>
        <p:nvSpPr>
          <p:cNvPr id="3" name="Title 2">
            <a:extLst>
              <a:ext uri="{FF2B5EF4-FFF2-40B4-BE49-F238E27FC236}">
                <a16:creationId xmlns:a16="http://schemas.microsoft.com/office/drawing/2014/main" id="{F9055465-EA9F-436E-A0C3-64912E06BF2C}"/>
              </a:ext>
            </a:extLst>
          </p:cNvPr>
          <p:cNvSpPr>
            <a:spLocks noGrp="1"/>
          </p:cNvSpPr>
          <p:nvPr>
            <p:ph type="title"/>
          </p:nvPr>
        </p:nvSpPr>
        <p:spPr>
          <a:xfrm>
            <a:off x="3321699" y="3255406"/>
            <a:ext cx="6446241" cy="67269"/>
          </a:xfrm>
        </p:spPr>
        <p:txBody>
          <a:bodyPr>
            <a:noAutofit/>
          </a:bodyPr>
          <a:lstStyle/>
          <a:p>
            <a:r>
              <a:rPr lang="en-US" sz="3200" dirty="0">
                <a:solidFill>
                  <a:srgbClr val="3E89CE"/>
                </a:solidFill>
              </a:rPr>
              <a:t>Key findings </a:t>
            </a:r>
            <a:br>
              <a:rPr lang="en-US" sz="3200" dirty="0">
                <a:solidFill>
                  <a:srgbClr val="3E89CE"/>
                </a:solidFill>
              </a:rPr>
            </a:br>
            <a:endParaRPr lang="en-US" sz="3200" dirty="0">
              <a:solidFill>
                <a:srgbClr val="3E89CE"/>
              </a:solidFill>
            </a:endParaRPr>
          </a:p>
        </p:txBody>
      </p:sp>
      <p:sp>
        <p:nvSpPr>
          <p:cNvPr id="2" name="TextBox 1">
            <a:extLst>
              <a:ext uri="{FF2B5EF4-FFF2-40B4-BE49-F238E27FC236}">
                <a16:creationId xmlns:a16="http://schemas.microsoft.com/office/drawing/2014/main" id="{D7453015-830D-9F50-529F-2EC3A705C195}"/>
              </a:ext>
            </a:extLst>
          </p:cNvPr>
          <p:cNvSpPr txBox="1"/>
          <p:nvPr/>
        </p:nvSpPr>
        <p:spPr>
          <a:xfrm>
            <a:off x="4237034" y="3255406"/>
            <a:ext cx="5850294" cy="584775"/>
          </a:xfrm>
          <a:prstGeom prst="rect">
            <a:avLst/>
          </a:prstGeom>
          <a:noFill/>
        </p:spPr>
        <p:txBody>
          <a:bodyPr wrap="square" rtlCol="0">
            <a:spAutoFit/>
          </a:bodyPr>
          <a:lstStyle/>
          <a:p>
            <a:r>
              <a:rPr lang="en-US" sz="3200" dirty="0">
                <a:solidFill>
                  <a:srgbClr val="3E89CE"/>
                </a:solidFill>
              </a:rPr>
              <a:t>&amp; Recommendations</a:t>
            </a:r>
          </a:p>
        </p:txBody>
      </p:sp>
    </p:spTree>
    <p:extLst>
      <p:ext uri="{BB962C8B-B14F-4D97-AF65-F5344CB8AC3E}">
        <p14:creationId xmlns:p14="http://schemas.microsoft.com/office/powerpoint/2010/main" val="1912012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8EBAE2"/>
        </a:solidFill>
        <a:effectLst/>
      </p:bgPr>
    </p:bg>
    <p:spTree>
      <p:nvGrpSpPr>
        <p:cNvPr id="1" name=""/>
        <p:cNvGrpSpPr/>
        <p:nvPr/>
      </p:nvGrpSpPr>
      <p:grpSpPr>
        <a:xfrm>
          <a:off x="0" y="0"/>
          <a:ext cx="0" cy="0"/>
          <a:chOff x="0" y="0"/>
          <a:chExt cx="0" cy="0"/>
        </a:xfrm>
      </p:grpSpPr>
      <p:sp>
        <p:nvSpPr>
          <p:cNvPr id="15" name="Date Placeholder 14">
            <a:extLst>
              <a:ext uri="{FF2B5EF4-FFF2-40B4-BE49-F238E27FC236}">
                <a16:creationId xmlns:a16="http://schemas.microsoft.com/office/drawing/2014/main" id="{740F1142-57E3-40C3-9A2A-3B1C8975905A}"/>
              </a:ext>
            </a:extLst>
          </p:cNvPr>
          <p:cNvSpPr>
            <a:spLocks noGrp="1"/>
          </p:cNvSpPr>
          <p:nvPr>
            <p:ph type="dt" sz="half" idx="2"/>
          </p:nvPr>
        </p:nvSpPr>
        <p:spPr/>
        <p:txBody>
          <a:bodyPr/>
          <a:lstStyle/>
          <a:p>
            <a:fld id="{B93BF043-A0E2-48C9-80FB-0A3EF98DDCEF}" type="datetime1">
              <a:rPr lang="en-US" smtClean="0"/>
              <a:pPr/>
              <a:t>7/25/2022</a:t>
            </a:fld>
            <a:endParaRPr lang="en-US" dirty="0"/>
          </a:p>
        </p:txBody>
      </p:sp>
      <p:sp>
        <p:nvSpPr>
          <p:cNvPr id="16" name="Slide Number Placeholder 15">
            <a:extLst>
              <a:ext uri="{FF2B5EF4-FFF2-40B4-BE49-F238E27FC236}">
                <a16:creationId xmlns:a16="http://schemas.microsoft.com/office/drawing/2014/main" id="{ED61D9CF-8ACA-4237-8E03-D79B6B89F0F2}"/>
              </a:ext>
            </a:extLst>
          </p:cNvPr>
          <p:cNvSpPr>
            <a:spLocks noGrp="1"/>
          </p:cNvSpPr>
          <p:nvPr>
            <p:ph type="sldNum" sz="quarter" idx="4"/>
          </p:nvPr>
        </p:nvSpPr>
        <p:spPr/>
        <p:txBody>
          <a:bodyPr/>
          <a:lstStyle/>
          <a:p>
            <a:fld id="{294A09A9-5501-47C1-A89A-A340965A2BE2}" type="slidenum">
              <a:rPr lang="en-US" smtClean="0"/>
              <a:pPr/>
              <a:t>6</a:t>
            </a:fld>
            <a:endParaRPr lang="en-US" dirty="0"/>
          </a:p>
        </p:txBody>
      </p:sp>
      <p:sp>
        <p:nvSpPr>
          <p:cNvPr id="28" name="Title 27">
            <a:extLst>
              <a:ext uri="{FF2B5EF4-FFF2-40B4-BE49-F238E27FC236}">
                <a16:creationId xmlns:a16="http://schemas.microsoft.com/office/drawing/2014/main" id="{BF59AC89-2307-4F1C-962F-D954A6C80A28}"/>
              </a:ext>
            </a:extLst>
          </p:cNvPr>
          <p:cNvSpPr>
            <a:spLocks noGrp="1"/>
          </p:cNvSpPr>
          <p:nvPr>
            <p:ph type="title"/>
          </p:nvPr>
        </p:nvSpPr>
        <p:spPr>
          <a:xfrm>
            <a:off x="659513" y="2649894"/>
            <a:ext cx="10890344" cy="1107997"/>
          </a:xfrm>
        </p:spPr>
        <p:txBody>
          <a:bodyPr/>
          <a:lstStyle/>
          <a:p>
            <a:pPr algn="ctr"/>
            <a:r>
              <a:rPr lang="en-US" sz="3600" dirty="0">
                <a:solidFill>
                  <a:schemeClr val="accent5">
                    <a:lumMod val="50000"/>
                  </a:schemeClr>
                </a:solidFill>
              </a:rPr>
              <a:t>increase ticket price to $83</a:t>
            </a:r>
          </a:p>
        </p:txBody>
      </p:sp>
      <p:sp>
        <p:nvSpPr>
          <p:cNvPr id="4" name="TextBox 3">
            <a:extLst>
              <a:ext uri="{FF2B5EF4-FFF2-40B4-BE49-F238E27FC236}">
                <a16:creationId xmlns:a16="http://schemas.microsoft.com/office/drawing/2014/main" id="{1220CF49-66BF-0308-DFFC-D2853FE4EF2B}"/>
              </a:ext>
            </a:extLst>
          </p:cNvPr>
          <p:cNvSpPr txBox="1"/>
          <p:nvPr/>
        </p:nvSpPr>
        <p:spPr>
          <a:xfrm>
            <a:off x="659513" y="1219339"/>
            <a:ext cx="8655937" cy="923330"/>
          </a:xfrm>
          <a:prstGeom prst="rect">
            <a:avLst/>
          </a:prstGeom>
          <a:noFill/>
        </p:spPr>
        <p:txBody>
          <a:bodyPr wrap="square" rtlCol="0">
            <a:spAutoFit/>
          </a:bodyPr>
          <a:lstStyle/>
          <a:p>
            <a:r>
              <a:rPr lang="en-US" sz="5400" dirty="0"/>
              <a:t>Recommendation</a:t>
            </a:r>
            <a:r>
              <a:rPr lang="en-US" sz="5400" dirty="0">
                <a:solidFill>
                  <a:schemeClr val="accent1"/>
                </a:solidFill>
              </a:rPr>
              <a:t>:</a:t>
            </a:r>
          </a:p>
        </p:txBody>
      </p:sp>
      <p:sp>
        <p:nvSpPr>
          <p:cNvPr id="2" name="TextBox 1">
            <a:extLst>
              <a:ext uri="{FF2B5EF4-FFF2-40B4-BE49-F238E27FC236}">
                <a16:creationId xmlns:a16="http://schemas.microsoft.com/office/drawing/2014/main" id="{EC77DC87-17BC-B829-0CC3-E47F8C6F9676}"/>
              </a:ext>
            </a:extLst>
          </p:cNvPr>
          <p:cNvSpPr txBox="1"/>
          <p:nvPr/>
        </p:nvSpPr>
        <p:spPr>
          <a:xfrm>
            <a:off x="4987481" y="4080450"/>
            <a:ext cx="6962863"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accent5">
                    <a:lumMod val="50000"/>
                  </a:schemeClr>
                </a:solidFill>
              </a:rPr>
              <a:t>Supported by the data</a:t>
            </a:r>
          </a:p>
          <a:p>
            <a:pPr marL="285750" indent="-285750">
              <a:buFont typeface="Arial" panose="020B0604020202020204" pitchFamily="34" charset="0"/>
              <a:buChar char="•"/>
            </a:pPr>
            <a:r>
              <a:rPr lang="en-US" sz="2400" dirty="0">
                <a:solidFill>
                  <a:schemeClr val="accent5">
                    <a:lumMod val="50000"/>
                  </a:schemeClr>
                </a:solidFill>
              </a:rPr>
              <a:t>Increases annual income by $3,500,000</a:t>
            </a:r>
          </a:p>
          <a:p>
            <a:pPr marL="285750" indent="-285750">
              <a:buFont typeface="Arial" panose="020B0604020202020204" pitchFamily="34" charset="0"/>
              <a:buChar char="•"/>
            </a:pPr>
            <a:r>
              <a:rPr lang="en-US" sz="2400" dirty="0">
                <a:solidFill>
                  <a:schemeClr val="accent5">
                    <a:lumMod val="50000"/>
                  </a:schemeClr>
                </a:solidFill>
              </a:rPr>
              <a:t>Covers cost of the new chair lift</a:t>
            </a:r>
          </a:p>
          <a:p>
            <a:pPr marL="285750" indent="-285750">
              <a:buFont typeface="Arial" panose="020B0604020202020204" pitchFamily="34" charset="0"/>
              <a:buChar char="•"/>
            </a:pPr>
            <a:r>
              <a:rPr lang="en-US" sz="2400" dirty="0">
                <a:solidFill>
                  <a:schemeClr val="accent5">
                    <a:lumMod val="50000"/>
                  </a:schemeClr>
                </a:solidFill>
              </a:rPr>
              <a:t>And allows for new investments</a:t>
            </a:r>
            <a:endParaRPr lang="en-US" sz="2400" dirty="0"/>
          </a:p>
        </p:txBody>
      </p:sp>
    </p:spTree>
    <p:extLst>
      <p:ext uri="{BB962C8B-B14F-4D97-AF65-F5344CB8AC3E}">
        <p14:creationId xmlns:p14="http://schemas.microsoft.com/office/powerpoint/2010/main" val="3483999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CCEDF"/>
        </a:solidFill>
        <a:effectLst/>
      </p:bgPr>
    </p:bg>
    <p:spTree>
      <p:nvGrpSpPr>
        <p:cNvPr id="1" name=""/>
        <p:cNvGrpSpPr/>
        <p:nvPr/>
      </p:nvGrpSpPr>
      <p:grpSpPr>
        <a:xfrm>
          <a:off x="0" y="0"/>
          <a:ext cx="0" cy="0"/>
          <a:chOff x="0" y="0"/>
          <a:chExt cx="0" cy="0"/>
        </a:xfrm>
      </p:grpSpPr>
      <p:sp>
        <p:nvSpPr>
          <p:cNvPr id="14" name="Date Placeholder 13">
            <a:extLst>
              <a:ext uri="{FF2B5EF4-FFF2-40B4-BE49-F238E27FC236}">
                <a16:creationId xmlns:a16="http://schemas.microsoft.com/office/drawing/2014/main" id="{EF6002B2-219C-4BAA-A95C-36538E39AEAC}"/>
              </a:ext>
            </a:extLst>
          </p:cNvPr>
          <p:cNvSpPr>
            <a:spLocks noGrp="1"/>
          </p:cNvSpPr>
          <p:nvPr>
            <p:ph type="dt" sz="half" idx="2"/>
          </p:nvPr>
        </p:nvSpPr>
        <p:spPr/>
        <p:txBody>
          <a:bodyPr/>
          <a:lstStyle/>
          <a:p>
            <a:fld id="{27AB0102-8ACA-4214-A839-9665520705F6}" type="datetime1">
              <a:rPr lang="en-US" smtClean="0"/>
              <a:pPr/>
              <a:t>7/25/2022</a:t>
            </a:fld>
            <a:endParaRPr lang="en-US" dirty="0"/>
          </a:p>
        </p:txBody>
      </p:sp>
      <p:sp>
        <p:nvSpPr>
          <p:cNvPr id="15" name="Slide Number Placeholder 14">
            <a:extLst>
              <a:ext uri="{FF2B5EF4-FFF2-40B4-BE49-F238E27FC236}">
                <a16:creationId xmlns:a16="http://schemas.microsoft.com/office/drawing/2014/main" id="{5515DA6F-E486-4C5A-B98C-B1ACDA64D455}"/>
              </a:ext>
            </a:extLst>
          </p:cNvPr>
          <p:cNvSpPr>
            <a:spLocks noGrp="1"/>
          </p:cNvSpPr>
          <p:nvPr>
            <p:ph type="sldNum" sz="quarter" idx="4"/>
          </p:nvPr>
        </p:nvSpPr>
        <p:spPr/>
        <p:txBody>
          <a:bodyPr/>
          <a:lstStyle/>
          <a:p>
            <a:fld id="{294A09A9-5501-47C1-A89A-A340965A2BE2}" type="slidenum">
              <a:rPr lang="en-US" smtClean="0"/>
              <a:pPr/>
              <a:t>7</a:t>
            </a:fld>
            <a:endParaRPr lang="en-US" dirty="0"/>
          </a:p>
        </p:txBody>
      </p:sp>
      <p:pic>
        <p:nvPicPr>
          <p:cNvPr id="17" name="Picture 16" descr="A picture containing text, electronics, display, several&#10;&#10;Description automatically generated">
            <a:extLst>
              <a:ext uri="{FF2B5EF4-FFF2-40B4-BE49-F238E27FC236}">
                <a16:creationId xmlns:a16="http://schemas.microsoft.com/office/drawing/2014/main" id="{8196091D-443E-1656-8802-8931212FD33B}"/>
              </a:ext>
            </a:extLst>
          </p:cNvPr>
          <p:cNvPicPr>
            <a:picLocks noChangeAspect="1"/>
          </p:cNvPicPr>
          <p:nvPr/>
        </p:nvPicPr>
        <p:blipFill>
          <a:blip r:embed="rId2"/>
          <a:stretch>
            <a:fillRect/>
          </a:stretch>
        </p:blipFill>
        <p:spPr>
          <a:xfrm>
            <a:off x="762000" y="0"/>
            <a:ext cx="10898156" cy="6130212"/>
          </a:xfrm>
          <a:prstGeom prst="rect">
            <a:avLst/>
          </a:prstGeom>
        </p:spPr>
      </p:pic>
      <p:sp>
        <p:nvSpPr>
          <p:cNvPr id="19" name="TextBox 18">
            <a:extLst>
              <a:ext uri="{FF2B5EF4-FFF2-40B4-BE49-F238E27FC236}">
                <a16:creationId xmlns:a16="http://schemas.microsoft.com/office/drawing/2014/main" id="{AD47FF31-0C97-03A8-22AE-A831BD440E15}"/>
              </a:ext>
            </a:extLst>
          </p:cNvPr>
          <p:cNvSpPr txBox="1"/>
          <p:nvPr/>
        </p:nvSpPr>
        <p:spPr>
          <a:xfrm>
            <a:off x="1054359" y="6260841"/>
            <a:ext cx="10077061" cy="430887"/>
          </a:xfrm>
          <a:prstGeom prst="rect">
            <a:avLst/>
          </a:prstGeom>
          <a:noFill/>
        </p:spPr>
        <p:txBody>
          <a:bodyPr wrap="square" rtlCol="0">
            <a:spAutoFit/>
          </a:bodyPr>
          <a:lstStyle/>
          <a:p>
            <a:pPr algn="ctr"/>
            <a:r>
              <a:rPr lang="en-US" sz="2200" b="1" dirty="0"/>
              <a:t>Possible correlations between various resort features and ticket price</a:t>
            </a:r>
          </a:p>
        </p:txBody>
      </p:sp>
    </p:spTree>
    <p:extLst>
      <p:ext uri="{BB962C8B-B14F-4D97-AF65-F5344CB8AC3E}">
        <p14:creationId xmlns:p14="http://schemas.microsoft.com/office/powerpoint/2010/main" val="4212917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BAC4CA"/>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A371F5-EAAD-4ADC-8D3F-1CBB98D52839}"/>
              </a:ext>
            </a:extLst>
          </p:cNvPr>
          <p:cNvSpPr>
            <a:spLocks noGrp="1"/>
          </p:cNvSpPr>
          <p:nvPr>
            <p:ph type="title"/>
          </p:nvPr>
        </p:nvSpPr>
        <p:spPr/>
        <p:txBody>
          <a:bodyPr/>
          <a:lstStyle/>
          <a:p>
            <a:r>
              <a:rPr lang="en-US" dirty="0"/>
              <a:t>Growth by sector</a:t>
            </a:r>
          </a:p>
        </p:txBody>
      </p:sp>
      <p:sp>
        <p:nvSpPr>
          <p:cNvPr id="8" name="Date Placeholder 7">
            <a:extLst>
              <a:ext uri="{FF2B5EF4-FFF2-40B4-BE49-F238E27FC236}">
                <a16:creationId xmlns:a16="http://schemas.microsoft.com/office/drawing/2014/main" id="{E9F303BF-0A3C-497A-B99B-BEA514C0269A}"/>
              </a:ext>
            </a:extLst>
          </p:cNvPr>
          <p:cNvSpPr>
            <a:spLocks noGrp="1"/>
          </p:cNvSpPr>
          <p:nvPr>
            <p:ph type="dt" sz="half" idx="2"/>
          </p:nvPr>
        </p:nvSpPr>
        <p:spPr/>
        <p:txBody>
          <a:bodyPr/>
          <a:lstStyle/>
          <a:p>
            <a:fld id="{BEE4C197-EFE5-4623-8631-61DB25EC0F85}" type="datetime1">
              <a:rPr lang="en-US" smtClean="0"/>
              <a:pPr/>
              <a:t>7/25/2022</a:t>
            </a:fld>
            <a:endParaRPr lang="en-US" dirty="0"/>
          </a:p>
        </p:txBody>
      </p:sp>
      <p:sp>
        <p:nvSpPr>
          <p:cNvPr id="9" name="Slide Number Placeholder 8">
            <a:extLst>
              <a:ext uri="{FF2B5EF4-FFF2-40B4-BE49-F238E27FC236}">
                <a16:creationId xmlns:a16="http://schemas.microsoft.com/office/drawing/2014/main" id="{9057E93D-BB39-4013-A843-780147924DB7}"/>
              </a:ext>
            </a:extLst>
          </p:cNvPr>
          <p:cNvSpPr>
            <a:spLocks noGrp="1"/>
          </p:cNvSpPr>
          <p:nvPr>
            <p:ph type="sldNum" sz="quarter" idx="4"/>
          </p:nvPr>
        </p:nvSpPr>
        <p:spPr/>
        <p:txBody>
          <a:bodyPr/>
          <a:lstStyle/>
          <a:p>
            <a:fld id="{294A09A9-5501-47C1-A89A-A340965A2BE2}" type="slidenum">
              <a:rPr lang="en-US" smtClean="0"/>
              <a:pPr/>
              <a:t>8</a:t>
            </a:fld>
            <a:endParaRPr lang="en-US" dirty="0"/>
          </a:p>
        </p:txBody>
      </p:sp>
      <p:pic>
        <p:nvPicPr>
          <p:cNvPr id="13" name="Picture 12" descr="Chart, scatter chart&#10;&#10;Description automatically generated">
            <a:extLst>
              <a:ext uri="{FF2B5EF4-FFF2-40B4-BE49-F238E27FC236}">
                <a16:creationId xmlns:a16="http://schemas.microsoft.com/office/drawing/2014/main" id="{4761C56D-0FF5-7E33-6253-EE0FF15C3563}"/>
              </a:ext>
            </a:extLst>
          </p:cNvPr>
          <p:cNvPicPr>
            <a:picLocks noChangeAspect="1"/>
          </p:cNvPicPr>
          <p:nvPr/>
        </p:nvPicPr>
        <p:blipFill>
          <a:blip r:embed="rId2"/>
          <a:stretch>
            <a:fillRect/>
          </a:stretch>
        </p:blipFill>
        <p:spPr>
          <a:xfrm>
            <a:off x="1775137" y="-5893"/>
            <a:ext cx="8227279" cy="6858000"/>
          </a:xfrm>
          <a:prstGeom prst="rect">
            <a:avLst/>
          </a:prstGeom>
        </p:spPr>
      </p:pic>
    </p:spTree>
    <p:extLst>
      <p:ext uri="{BB962C8B-B14F-4D97-AF65-F5344CB8AC3E}">
        <p14:creationId xmlns:p14="http://schemas.microsoft.com/office/powerpoint/2010/main" val="1527386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EF2F8"/>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0039366-CC4B-45CC-9139-66129D35DB25}"/>
              </a:ext>
            </a:extLst>
          </p:cNvPr>
          <p:cNvSpPr>
            <a:spLocks noGrp="1"/>
          </p:cNvSpPr>
          <p:nvPr>
            <p:ph type="body" sz="quarter" idx="13"/>
          </p:nvPr>
        </p:nvSpPr>
        <p:spPr>
          <a:xfrm>
            <a:off x="3140076" y="1986983"/>
            <a:ext cx="2378075" cy="1111250"/>
          </a:xfrm>
        </p:spPr>
        <p:txBody>
          <a:bodyPr/>
          <a:lstStyle/>
          <a:p>
            <a:r>
              <a:rPr lang="en-US" dirty="0">
                <a:ln w="15875">
                  <a:noFill/>
                </a:ln>
                <a:solidFill>
                  <a:srgbClr val="8EBAE2"/>
                </a:solidFill>
              </a:rPr>
              <a:t>03</a:t>
            </a:r>
          </a:p>
        </p:txBody>
      </p:sp>
      <p:sp>
        <p:nvSpPr>
          <p:cNvPr id="3" name="Title 2">
            <a:extLst>
              <a:ext uri="{FF2B5EF4-FFF2-40B4-BE49-F238E27FC236}">
                <a16:creationId xmlns:a16="http://schemas.microsoft.com/office/drawing/2014/main" id="{594C1777-B62D-468E-BE34-64A07CED098F}"/>
              </a:ext>
            </a:extLst>
          </p:cNvPr>
          <p:cNvSpPr>
            <a:spLocks noGrp="1"/>
          </p:cNvSpPr>
          <p:nvPr>
            <p:ph type="title"/>
          </p:nvPr>
        </p:nvSpPr>
        <p:spPr>
          <a:xfrm>
            <a:off x="49116" y="2542608"/>
            <a:ext cx="7427167" cy="655320"/>
          </a:xfrm>
        </p:spPr>
        <p:txBody>
          <a:bodyPr>
            <a:noAutofit/>
          </a:bodyPr>
          <a:lstStyle/>
          <a:p>
            <a:pPr algn="r"/>
            <a:r>
              <a:rPr lang="en-US" sz="3200" dirty="0">
                <a:solidFill>
                  <a:schemeClr val="accent5">
                    <a:lumMod val="50000"/>
                  </a:schemeClr>
                </a:solidFill>
              </a:rPr>
              <a:t>Modeling results </a:t>
            </a:r>
            <a:br>
              <a:rPr lang="en-US" sz="3200" dirty="0">
                <a:solidFill>
                  <a:schemeClr val="accent5">
                    <a:lumMod val="50000"/>
                  </a:schemeClr>
                </a:solidFill>
              </a:rPr>
            </a:br>
            <a:endParaRPr lang="en-US" sz="3200" dirty="0">
              <a:solidFill>
                <a:schemeClr val="accent5">
                  <a:lumMod val="50000"/>
                </a:schemeClr>
              </a:solidFill>
            </a:endParaRPr>
          </a:p>
        </p:txBody>
      </p:sp>
      <p:sp>
        <p:nvSpPr>
          <p:cNvPr id="2" name="TextBox 1">
            <a:extLst>
              <a:ext uri="{FF2B5EF4-FFF2-40B4-BE49-F238E27FC236}">
                <a16:creationId xmlns:a16="http://schemas.microsoft.com/office/drawing/2014/main" id="{501907D2-7E47-1FC5-D02F-44DFD2BE8A8E}"/>
              </a:ext>
            </a:extLst>
          </p:cNvPr>
          <p:cNvSpPr txBox="1"/>
          <p:nvPr/>
        </p:nvSpPr>
        <p:spPr>
          <a:xfrm>
            <a:off x="6012673" y="2805845"/>
            <a:ext cx="4288322" cy="584775"/>
          </a:xfrm>
          <a:prstGeom prst="rect">
            <a:avLst/>
          </a:prstGeom>
          <a:noFill/>
        </p:spPr>
        <p:txBody>
          <a:bodyPr wrap="square" rtlCol="0">
            <a:spAutoFit/>
          </a:bodyPr>
          <a:lstStyle/>
          <a:p>
            <a:r>
              <a:rPr lang="en-US" sz="3200" dirty="0">
                <a:solidFill>
                  <a:schemeClr val="accent5">
                    <a:lumMod val="50000"/>
                  </a:schemeClr>
                </a:solidFill>
              </a:rPr>
              <a:t>and analysis</a:t>
            </a:r>
            <a:endParaRPr lang="en-US" sz="3200" dirty="0"/>
          </a:p>
        </p:txBody>
      </p:sp>
    </p:spTree>
    <p:extLst>
      <p:ext uri="{BB962C8B-B14F-4D97-AF65-F5344CB8AC3E}">
        <p14:creationId xmlns:p14="http://schemas.microsoft.com/office/powerpoint/2010/main" val="126022713"/>
      </p:ext>
    </p:extLst>
  </p:cSld>
  <p:clrMapOvr>
    <a:masterClrMapping/>
  </p:clrMapOvr>
</p:sld>
</file>

<file path=ppt/theme/theme1.xml><?xml version="1.0" encoding="utf-8"?>
<a:theme xmlns:a="http://schemas.openxmlformats.org/drawingml/2006/main" name="Office Theme">
  <a:themeElements>
    <a:clrScheme name="Minimalist Presentation">
      <a:dk1>
        <a:sysClr val="windowText" lastClr="000000"/>
      </a:dk1>
      <a:lt1>
        <a:sysClr val="window" lastClr="FFFFFF"/>
      </a:lt1>
      <a:dk2>
        <a:srgbClr val="ABABAB"/>
      </a:dk2>
      <a:lt2>
        <a:srgbClr val="F2F1EE"/>
      </a:lt2>
      <a:accent1>
        <a:srgbClr val="D8D2CD"/>
      </a:accent1>
      <a:accent2>
        <a:srgbClr val="C0C9C2"/>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Biome Light"/>
        <a:ea typeface=""/>
        <a:cs typeface=""/>
      </a:majorFont>
      <a:minorFont>
        <a:latin typeface="Biome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color presentation_Win32_LW_v2.potx" id="{B7F4C684-7BE5-4BD8-BEBE-7F207A45F474}" vid="{9091DE1E-F617-4C59-950B-F96736B889D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0976319-4513-485C-AD3A-E56C39927A3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3A10211-FBDE-44DA-8AD6-29E596B2975F}">
  <ds:schemaRefs>
    <ds:schemaRef ds:uri="http://schemas.microsoft.com/sharepoint/v3/contenttype/forms"/>
  </ds:schemaRefs>
</ds:datastoreItem>
</file>

<file path=customXml/itemProps3.xml><?xml version="1.0" encoding="utf-8"?>
<ds:datastoreItem xmlns:ds="http://schemas.openxmlformats.org/officeDocument/2006/customXml" ds:itemID="{6A1B7BBB-8F46-4BA8-85EC-2ECC1D2E32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{003D711A-537F-41B8-B97D-1579FDFAE2C3}tf16411245_win32</Template>
  <TotalTime>3971</TotalTime>
  <Words>948</Words>
  <Application>Microsoft Office PowerPoint</Application>
  <PresentationFormat>Widescreen</PresentationFormat>
  <Paragraphs>151</Paragraphs>
  <Slides>17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Biome Light</vt:lpstr>
      <vt:lpstr>Calibri</vt:lpstr>
      <vt:lpstr>Office Theme</vt:lpstr>
      <vt:lpstr>Big Mountain Ski Resort   insights and recommendations</vt:lpstr>
      <vt:lpstr>Agenda</vt:lpstr>
      <vt:lpstr>Problem Identification</vt:lpstr>
      <vt:lpstr>Goals:</vt:lpstr>
      <vt:lpstr>Key findings  </vt:lpstr>
      <vt:lpstr>increase ticket price to $83</vt:lpstr>
      <vt:lpstr>PowerPoint Presentation</vt:lpstr>
      <vt:lpstr>Growth by sector</vt:lpstr>
      <vt:lpstr>Modeling results  </vt:lpstr>
      <vt:lpstr>PowerPoint Presentation</vt:lpstr>
      <vt:lpstr>Pre-model:  Using the mean to suggest ticket price</vt:lpstr>
      <vt:lpstr>Model A:  Linear Regression Model</vt:lpstr>
      <vt:lpstr>Model B:  Random Forest Model</vt:lpstr>
      <vt:lpstr>PowerPoint Presentation</vt:lpstr>
      <vt:lpstr>Summary</vt:lpstr>
      <vt:lpstr>Future plans:</vt:lpstr>
      <vt:lpstr>Looking ahead…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Mountain Ski Resort   insights and recommendations</dc:title>
  <dc:creator>Caroline Rathgeb</dc:creator>
  <cp:lastModifiedBy>Caroline Rathgeb</cp:lastModifiedBy>
  <cp:revision>6</cp:revision>
  <dcterms:created xsi:type="dcterms:W3CDTF">2022-07-18T18:12:04Z</dcterms:created>
  <dcterms:modified xsi:type="dcterms:W3CDTF">2022-07-25T18:34:31Z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